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wmf" ContentType="image/x-wmf"/>
  <Default Extension="emf" ContentType="image/x-emf"/>
  <Default Extension="rels" ContentType="application/vnd.openxmlformats-package.relationships+xml"/>
  <Default Extension="xml" ContentType="application/xml"/>
  <Default Extension="gif" ContentType="image/gif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ppt/slides/slide4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19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7.xml" ContentType="application/vnd.openxmlformats-officedocument.presentationml.slide+xml"/>
  <Override PartName="/ppt/slides/slide46.xml" ContentType="application/vnd.openxmlformats-officedocument.presentationml.slide+xml"/>
  <Override PartName="/ppt/slides/slide45.xml" ContentType="application/vnd.openxmlformats-officedocument.presentationml.slide+xml"/>
  <Override PartName="/ppt/slides/slide39.xml" ContentType="application/vnd.openxmlformats-officedocument.presentationml.slide+xml"/>
  <Override PartName="/ppt/slides/slide38.xml" ContentType="application/vnd.openxmlformats-officedocument.presentationml.slide+xml"/>
  <Override PartName="/ppt/slides/slide37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43.xml" ContentType="application/vnd.openxmlformats-officedocument.presentationml.slide+xml"/>
  <Override PartName="/ppt/slides/slide12.xml" ContentType="application/vnd.openxmlformats-officedocument.presentationml.slide+xml"/>
  <Override PartName="/ppt/slides/slide10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1.xml" ContentType="application/vnd.openxmlformats-officedocument.presentationml.slide+xml"/>
  <Override PartName="/ppt/slides/slide6.xml" ContentType="application/vnd.openxmlformats-officedocument.presentationml.slide+xml"/>
  <Override PartName="/ppt/slides/slide9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Masters/slideMaster1.xml" ContentType="application/vnd.openxmlformats-officedocument.presentationml.slideMaster+xml"/>
  <Override PartName="/ppt/notesSlides/notesSlide4.xml" ContentType="application/vnd.openxmlformats-officedocument.presentationml.notesSlid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notesSlides/notesSlide5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slideLayouts/slideLayout10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2.xml" ContentType="application/vnd.openxmlformats-officedocument.theme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3.xml" ContentType="application/vnd.openxmlformats-officedocument.customXml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4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1"/>
  </p:sldMasterIdLst>
  <p:notesMasterIdLst>
    <p:notesMasterId r:id="rId49"/>
  </p:notesMasterIdLst>
  <p:sldIdLst>
    <p:sldId id="303" r:id="rId2"/>
    <p:sldId id="311" r:id="rId3"/>
    <p:sldId id="344" r:id="rId4"/>
    <p:sldId id="319" r:id="rId5"/>
    <p:sldId id="320" r:id="rId6"/>
    <p:sldId id="343" r:id="rId7"/>
    <p:sldId id="345" r:id="rId8"/>
    <p:sldId id="321" r:id="rId9"/>
    <p:sldId id="322" r:id="rId10"/>
    <p:sldId id="323" r:id="rId11"/>
    <p:sldId id="342" r:id="rId12"/>
    <p:sldId id="346" r:id="rId13"/>
    <p:sldId id="324" r:id="rId14"/>
    <p:sldId id="337" r:id="rId15"/>
    <p:sldId id="341" r:id="rId16"/>
    <p:sldId id="347" r:id="rId17"/>
    <p:sldId id="325" r:id="rId18"/>
    <p:sldId id="348" r:id="rId19"/>
    <p:sldId id="326" r:id="rId20"/>
    <p:sldId id="349" r:id="rId21"/>
    <p:sldId id="350" r:id="rId22"/>
    <p:sldId id="339" r:id="rId23"/>
    <p:sldId id="338" r:id="rId24"/>
    <p:sldId id="327" r:id="rId25"/>
    <p:sldId id="351" r:id="rId26"/>
    <p:sldId id="352" r:id="rId27"/>
    <p:sldId id="328" r:id="rId28"/>
    <p:sldId id="353" r:id="rId29"/>
    <p:sldId id="354" r:id="rId30"/>
    <p:sldId id="355" r:id="rId31"/>
    <p:sldId id="329" r:id="rId32"/>
    <p:sldId id="356" r:id="rId33"/>
    <p:sldId id="330" r:id="rId34"/>
    <p:sldId id="331" r:id="rId35"/>
    <p:sldId id="357" r:id="rId36"/>
    <p:sldId id="333" r:id="rId37"/>
    <p:sldId id="334" r:id="rId38"/>
    <p:sldId id="335" r:id="rId39"/>
    <p:sldId id="358" r:id="rId40"/>
    <p:sldId id="359" r:id="rId41"/>
    <p:sldId id="362" r:id="rId42"/>
    <p:sldId id="360" r:id="rId43"/>
    <p:sldId id="361" r:id="rId44"/>
    <p:sldId id="363" r:id="rId45"/>
    <p:sldId id="364" r:id="rId46"/>
    <p:sldId id="366" r:id="rId47"/>
    <p:sldId id="308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F6FE"/>
    <a:srgbClr val="FF9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4" autoAdjust="0"/>
    <p:restoredTop sz="94671" autoAdjust="0"/>
  </p:normalViewPr>
  <p:slideViewPr>
    <p:cSldViewPr snapToGrid="0">
      <p:cViewPr>
        <p:scale>
          <a:sx n="80" d="100"/>
          <a:sy n="80" d="100"/>
        </p:scale>
        <p:origin x="-342" y="34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55" Type="http://schemas.openxmlformats.org/officeDocument/2006/relationships/customXml" Target="../customXml/item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customXml" Target="../customXml/item3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customXml" Target="../customXml/item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customXml" Target="../customXml/item4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17.wmf"/><Relationship Id="rId7" Type="http://schemas.openxmlformats.org/officeDocument/2006/relationships/image" Target="../media/image21.wmf"/><Relationship Id="rId2" Type="http://schemas.openxmlformats.org/officeDocument/2006/relationships/image" Target="../media/image16.wmf"/><Relationship Id="rId1" Type="http://schemas.openxmlformats.org/officeDocument/2006/relationships/image" Target="../media/image15.wmf"/><Relationship Id="rId6" Type="http://schemas.openxmlformats.org/officeDocument/2006/relationships/image" Target="../media/image20.wmf"/><Relationship Id="rId5" Type="http://schemas.openxmlformats.org/officeDocument/2006/relationships/image" Target="../media/image19.wmf"/><Relationship Id="rId4" Type="http://schemas.openxmlformats.org/officeDocument/2006/relationships/image" Target="../media/image18.wmf"/></Relationships>
</file>

<file path=ppt/media/image1.png>
</file>

<file path=ppt/media/image10.gif>
</file>

<file path=ppt/media/image11.gif>
</file>

<file path=ppt/media/image12.gif>
</file>

<file path=ppt/media/image13.gif>
</file>

<file path=ppt/media/image14.gif>
</file>

<file path=ppt/media/image15.wmf>
</file>

<file path=ppt/media/image16.wmf>
</file>

<file path=ppt/media/image17.wmf>
</file>

<file path=ppt/media/image18.wmf>
</file>

<file path=ppt/media/image19.wmf>
</file>

<file path=ppt/media/image2.jpg>
</file>

<file path=ppt/media/image20.wmf>
</file>

<file path=ppt/media/image21.wmf>
</file>

<file path=ppt/media/image3.png>
</file>

<file path=ppt/media/image4.jpg>
</file>

<file path=ppt/media/image5.jpg>
</file>

<file path=ppt/media/image6.jpg>
</file>

<file path=ppt/media/image7.gif>
</file>

<file path=ppt/media/image8.g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126642B-8EE3-441B-ABA2-EC4A94C63F65}" type="datetimeFigureOut">
              <a:rPr lang="en-US" smtClean="0"/>
              <a:t>8/27/2015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B42ED8E-C460-4485-A698-38BD48C1585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75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Java Server Faces (JSF), is an MVC web framework which focus on simplifies building user interfaces  for Java web application and make reusable UI component easy to implement.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 smtClean="0"/>
              <a:t>Provides built-in support for converting and validating the user data. In addition, this framework provides navigation and event handling mechanisms.</a:t>
            </a:r>
          </a:p>
          <a:p>
            <a:pPr>
              <a:buNone/>
            </a:pPr>
            <a:r>
              <a:rPr lang="en-US" sz="1200" dirty="0" smtClean="0"/>
              <a:t>A Web application can be accessed from an HTML browser running on a desktop computer or a WML browser running on a wireless phone.</a:t>
            </a:r>
          </a:p>
          <a:p>
            <a:pPr>
              <a:buNone/>
            </a:pPr>
            <a:r>
              <a:rPr lang="en-US" sz="1200" dirty="0" smtClean="0"/>
              <a:t>The process of displaying the components of a web page on a browser is referred to as rendering.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2ED8E-C460-4485-A698-38BD48C1585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6624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 smtClean="0"/>
              <a:t>RESTORE VIEW PHASE:</a:t>
            </a:r>
          </a:p>
          <a:p>
            <a:r>
              <a:rPr lang="en-US" sz="1200" dirty="0" smtClean="0"/>
              <a:t>This view is saved in a </a:t>
            </a:r>
            <a:r>
              <a:rPr lang="en-US" sz="1200" dirty="0" err="1" smtClean="0"/>
              <a:t>FacesContext</a:t>
            </a:r>
            <a:r>
              <a:rPr lang="en-US" sz="1200" dirty="0" smtClean="0"/>
              <a:t> instance in the form of component  tree which stores the state information of a view.</a:t>
            </a:r>
          </a:p>
          <a:p>
            <a:r>
              <a:rPr lang="en-US" sz="1200" dirty="0" smtClean="0"/>
              <a:t>The state information includes validators, converters, and event handlers associated with the UI components of a view.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2ED8E-C460-4485-A698-38BD48C1585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81346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2ED8E-C460-4485-A698-38BD48C1585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462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Blip>
                <a:blip r:embed="rId3"/>
              </a:buBlip>
            </a:pPr>
            <a:r>
              <a:rPr lang="en-US" sz="1200" dirty="0" smtClean="0"/>
              <a:t>You can map the bean properties to their corresponding UI components in a JSF page.</a:t>
            </a:r>
          </a:p>
          <a:p>
            <a:pPr>
              <a:buBlip>
                <a:blip r:embed="rId3"/>
              </a:buBlip>
            </a:pPr>
            <a:r>
              <a:rPr lang="en-US" sz="1200" dirty="0" smtClean="0"/>
              <a:t>Annotations allow to declare the managed bean in a few lines of code as compared to declaring the managed bean in the faces-config.xml file.</a:t>
            </a:r>
          </a:p>
          <a:p>
            <a:pPr>
              <a:buBlip>
                <a:blip r:embed="rId3"/>
              </a:buBlip>
            </a:pPr>
            <a:r>
              <a:rPr lang="en-US" sz="1200" dirty="0" smtClean="0"/>
              <a:t>Helps in reducing the size and complexity of the faces-config.xml file.</a:t>
            </a:r>
          </a:p>
          <a:p>
            <a:pPr>
              <a:buBlip>
                <a:blip r:embed="rId3"/>
              </a:buBlip>
            </a:pPr>
            <a:r>
              <a:rPr lang="en-US" sz="1200" dirty="0" smtClean="0"/>
              <a:t>Annotations are differentiated from the other elements like classes and interfaces by prefixing an @ symbol before them.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2ED8E-C460-4485-A698-38BD48C1585D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77082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sz="1200" b="1" dirty="0" smtClean="0"/>
              <a:t>Method Expressions.</a:t>
            </a:r>
          </a:p>
          <a:p>
            <a:pPr marL="0" indent="0">
              <a:buNone/>
            </a:pPr>
            <a:r>
              <a:rPr lang="en-US" sz="1200" dirty="0" smtClean="0"/>
              <a:t>The methods are required for handling all the events generated by the components.</a:t>
            </a:r>
          </a:p>
          <a:p>
            <a:pPr marL="0" indent="0">
              <a:buNone/>
            </a:pPr>
            <a:r>
              <a:rPr lang="en-US" sz="1200" dirty="0" smtClean="0"/>
              <a:t>In addition, they are </a:t>
            </a:r>
            <a:r>
              <a:rPr lang="en-US" sz="1200" dirty="0" err="1" smtClean="0"/>
              <a:t>requied</a:t>
            </a:r>
            <a:r>
              <a:rPr lang="en-US" sz="1200" dirty="0" smtClean="0"/>
              <a:t> to validate the data entered by a user in the UI component.</a:t>
            </a:r>
          </a:p>
          <a:p>
            <a:pPr marL="0" indent="0">
              <a:buNone/>
            </a:pPr>
            <a:r>
              <a:rPr lang="en-US" sz="1200" dirty="0" smtClean="0"/>
              <a:t>#{</a:t>
            </a:r>
            <a:r>
              <a:rPr lang="en-US" sz="1200" dirty="0" err="1" smtClean="0"/>
              <a:t>bean_name.method_name</a:t>
            </a:r>
            <a:r>
              <a:rPr lang="en-US" sz="1200" dirty="0" smtClean="0"/>
              <a:t>}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B42ED8E-C460-4485-A698-38BD48C1585D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6100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72"/>
          <p:cNvSpPr txBox="1">
            <a:spLocks noChangeArrowheads="1"/>
          </p:cNvSpPr>
          <p:nvPr/>
        </p:nvSpPr>
        <p:spPr bwMode="auto">
          <a:xfrm>
            <a:off x="11582400" y="6400800"/>
            <a:ext cx="508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1" hangingPunct="1">
              <a:spcBef>
                <a:spcPct val="50000"/>
              </a:spcBef>
            </a:pPr>
            <a:endParaRPr lang="en-US" sz="1599" dirty="0">
              <a:solidFill>
                <a:srgbClr val="DD6021"/>
              </a:solidFill>
              <a:latin typeface="HelveticaNeue Condensed"/>
            </a:endParaRPr>
          </a:p>
        </p:txBody>
      </p:sp>
      <p:sp>
        <p:nvSpPr>
          <p:cNvPr id="12" name="Text Box 16"/>
          <p:cNvSpPr txBox="1">
            <a:spLocks noChangeArrowheads="1"/>
          </p:cNvSpPr>
          <p:nvPr/>
        </p:nvSpPr>
        <p:spPr bwMode="auto">
          <a:xfrm>
            <a:off x="235457" y="6494082"/>
            <a:ext cx="2847254" cy="246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999" dirty="0">
                <a:solidFill>
                  <a:srgbClr val="B0B3B2"/>
                </a:solidFill>
              </a:rPr>
              <a:t>© Hexaware Technologies. All rights reserved</a:t>
            </a:r>
            <a:r>
              <a:rPr lang="en-US" sz="999" dirty="0" smtClean="0">
                <a:solidFill>
                  <a:srgbClr val="B0B3B2"/>
                </a:solidFill>
              </a:rPr>
              <a:t>. </a:t>
            </a:r>
            <a:endParaRPr lang="en-US" sz="999" dirty="0">
              <a:solidFill>
                <a:srgbClr val="B0B3B2"/>
              </a:solidFill>
            </a:endParaRPr>
          </a:p>
        </p:txBody>
      </p:sp>
      <p:sp>
        <p:nvSpPr>
          <p:cNvPr id="15" name="Rectangle 14"/>
          <p:cNvSpPr/>
          <p:nvPr userDrawn="1"/>
        </p:nvSpPr>
        <p:spPr bwMode="auto">
          <a:xfrm>
            <a:off x="5" y="-22746"/>
            <a:ext cx="12191999" cy="1320119"/>
          </a:xfrm>
          <a:prstGeom prst="rect">
            <a:avLst/>
          </a:prstGeom>
          <a:gradFill>
            <a:gsLst>
              <a:gs pos="23000">
                <a:schemeClr val="bg1"/>
              </a:gs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807" tIns="60904" rIns="121807" bIns="60904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65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16" name="Text Box 72"/>
          <p:cNvSpPr txBox="1">
            <a:spLocks noChangeArrowheads="1"/>
          </p:cNvSpPr>
          <p:nvPr userDrawn="1"/>
        </p:nvSpPr>
        <p:spPr bwMode="auto">
          <a:xfrm>
            <a:off x="11582400" y="6400800"/>
            <a:ext cx="508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1" hangingPunct="1">
              <a:spcBef>
                <a:spcPct val="50000"/>
              </a:spcBef>
            </a:pPr>
            <a:endParaRPr lang="en-US" sz="1599" dirty="0">
              <a:solidFill>
                <a:srgbClr val="DD6021"/>
              </a:solidFill>
              <a:latin typeface="HelveticaNeue Condensed"/>
            </a:endParaRPr>
          </a:p>
        </p:txBody>
      </p:sp>
      <p:sp>
        <p:nvSpPr>
          <p:cNvPr id="17" name="Title 1"/>
          <p:cNvSpPr>
            <a:spLocks noGrp="1"/>
          </p:cNvSpPr>
          <p:nvPr>
            <p:ph type="ctrTitle" hasCustomPrompt="1"/>
          </p:nvPr>
        </p:nvSpPr>
        <p:spPr>
          <a:xfrm>
            <a:off x="4674581" y="2404538"/>
            <a:ext cx="5308600" cy="1624095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lstStyle>
            <a:lvl1pPr>
              <a:defRPr sz="4263" b="1">
                <a:solidFill>
                  <a:schemeClr val="bg2">
                    <a:lumMod val="50000"/>
                  </a:schemeClr>
                </a:solidFill>
                <a:latin typeface="+mn-lt"/>
              </a:defRPr>
            </a:lvl1pPr>
          </a:lstStyle>
          <a:p>
            <a:r>
              <a:rPr lang="en-US" dirty="0" smtClean="0"/>
              <a:t>Arial bold (font size 42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18" name="TextBox 17"/>
          <p:cNvSpPr txBox="1"/>
          <p:nvPr userDrawn="1"/>
        </p:nvSpPr>
        <p:spPr>
          <a:xfrm>
            <a:off x="10279564" y="6433411"/>
            <a:ext cx="1556836" cy="27687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99" dirty="0" smtClean="0"/>
              <a:t>www.hexaware.com</a:t>
            </a:r>
            <a:endParaRPr lang="en-US" sz="1199" dirty="0"/>
          </a:p>
        </p:txBody>
      </p:sp>
      <p:sp>
        <p:nvSpPr>
          <p:cNvPr id="19" name="Text Box 16"/>
          <p:cNvSpPr txBox="1">
            <a:spLocks noChangeArrowheads="1"/>
          </p:cNvSpPr>
          <p:nvPr userDrawn="1"/>
        </p:nvSpPr>
        <p:spPr bwMode="auto">
          <a:xfrm>
            <a:off x="235457" y="6494082"/>
            <a:ext cx="2847254" cy="246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999" dirty="0" smtClean="0">
                <a:solidFill>
                  <a:srgbClr val="B0B3B2"/>
                </a:solidFill>
              </a:rPr>
              <a:t>© Hexaware Technologies. All rights reserved. </a:t>
            </a:r>
            <a:endParaRPr lang="en-US" sz="999" dirty="0">
              <a:solidFill>
                <a:srgbClr val="B0B3B2"/>
              </a:solidFill>
            </a:endParaRPr>
          </a:p>
        </p:txBody>
      </p:sp>
      <p:pic>
        <p:nvPicPr>
          <p:cNvPr id="20" name="Picture 1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0205" y="272753"/>
            <a:ext cx="1950720" cy="795807"/>
          </a:xfrm>
          <a:prstGeom prst="rect">
            <a:avLst/>
          </a:prstGeom>
        </p:spPr>
      </p:pic>
      <p:pic>
        <p:nvPicPr>
          <p:cNvPr id="21" name="Picture 20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50" y="1085919"/>
            <a:ext cx="4419600" cy="4733925"/>
          </a:xfrm>
          <a:prstGeom prst="rect">
            <a:avLst/>
          </a:prstGeom>
        </p:spPr>
      </p:pic>
      <p:sp>
        <p:nvSpPr>
          <p:cNvPr id="22" name="TextBox 21"/>
          <p:cNvSpPr txBox="1"/>
          <p:nvPr userDrawn="1"/>
        </p:nvSpPr>
        <p:spPr>
          <a:xfrm>
            <a:off x="2470394" y="2186593"/>
            <a:ext cx="1322285" cy="5623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Passionate</a:t>
            </a:r>
          </a:p>
          <a:p>
            <a:r>
              <a:rPr lang="en-US" sz="16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Employees</a:t>
            </a:r>
            <a:endParaRPr lang="en-US" sz="16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23" name="TextBox 22"/>
          <p:cNvSpPr txBox="1"/>
          <p:nvPr userDrawn="1"/>
        </p:nvSpPr>
        <p:spPr>
          <a:xfrm>
            <a:off x="1147228" y="3466265"/>
            <a:ext cx="1251248" cy="5623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Arial Black" panose="020B0A04020102020204" pitchFamily="34" charset="0"/>
              </a:rPr>
              <a:t>Innovative</a:t>
            </a:r>
          </a:p>
          <a:p>
            <a:r>
              <a:rPr lang="en-US" sz="1600" b="1" dirty="0" smtClean="0">
                <a:latin typeface="Arial Black" panose="020B0A04020102020204" pitchFamily="34" charset="0"/>
              </a:rPr>
              <a:t>Services</a:t>
            </a:r>
            <a:endParaRPr lang="en-US" sz="1600" b="1" dirty="0">
              <a:latin typeface="Arial Black" panose="020B0A04020102020204" pitchFamily="34" charset="0"/>
            </a:endParaRPr>
          </a:p>
        </p:txBody>
      </p:sp>
      <p:sp>
        <p:nvSpPr>
          <p:cNvPr id="24" name="TextBox 23"/>
          <p:cNvSpPr txBox="1"/>
          <p:nvPr userDrawn="1"/>
        </p:nvSpPr>
        <p:spPr>
          <a:xfrm>
            <a:off x="2659839" y="4148955"/>
            <a:ext cx="1303733" cy="5623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  <a:latin typeface="Arial Black" panose="020B0A04020102020204" pitchFamily="34" charset="0"/>
              </a:rPr>
              <a:t>Delighted</a:t>
            </a:r>
          </a:p>
          <a:p>
            <a:pPr algn="ctr"/>
            <a:r>
              <a:rPr lang="en-US" sz="1600" b="1" dirty="0" smtClean="0">
                <a:solidFill>
                  <a:schemeClr val="tx2"/>
                </a:solidFill>
                <a:latin typeface="Arial Black" panose="020B0A04020102020204" pitchFamily="34" charset="0"/>
              </a:rPr>
              <a:t>Customers</a:t>
            </a:r>
            <a:endParaRPr lang="en-US" sz="1600" b="1" dirty="0">
              <a:solidFill>
                <a:schemeClr val="tx2"/>
              </a:solidFill>
              <a:latin typeface="Arial Black" panose="020B0A040201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563155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 photo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/>
          <p:cNvSpPr/>
          <p:nvPr/>
        </p:nvSpPr>
        <p:spPr>
          <a:xfrm>
            <a:off x="8101283" y="3957726"/>
            <a:ext cx="3678739" cy="223451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3" name="Rectangle 52"/>
          <p:cNvSpPr/>
          <p:nvPr/>
        </p:nvSpPr>
        <p:spPr>
          <a:xfrm>
            <a:off x="438773" y="3957726"/>
            <a:ext cx="3678739" cy="223451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6" name="Rectangle 55"/>
          <p:cNvSpPr/>
          <p:nvPr/>
        </p:nvSpPr>
        <p:spPr>
          <a:xfrm>
            <a:off x="4270028" y="3957726"/>
            <a:ext cx="3678739" cy="223451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" name="Rectangle 4"/>
          <p:cNvSpPr/>
          <p:nvPr/>
        </p:nvSpPr>
        <p:spPr>
          <a:xfrm>
            <a:off x="2397101" y="1536922"/>
            <a:ext cx="3678739" cy="223451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2511761" y="1668705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8304406" y="408498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4443606" y="408498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521398" y="408498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5" name="Text Placeholder 97"/>
          <p:cNvSpPr>
            <a:spLocks noGrp="1"/>
          </p:cNvSpPr>
          <p:nvPr>
            <p:ph type="body" sz="quarter" idx="14" hasCustomPrompt="1"/>
          </p:nvPr>
        </p:nvSpPr>
        <p:spPr>
          <a:xfrm>
            <a:off x="3372832" y="1667047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6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3372832" y="2400553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54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1395605" y="4087851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5" name="Text Placeholder 97"/>
          <p:cNvSpPr>
            <a:spLocks noGrp="1"/>
          </p:cNvSpPr>
          <p:nvPr>
            <p:ph type="body" sz="quarter" idx="17" hasCustomPrompt="1"/>
          </p:nvPr>
        </p:nvSpPr>
        <p:spPr>
          <a:xfrm>
            <a:off x="1395605" y="4848126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57" name="Text Placeholder 97"/>
          <p:cNvSpPr>
            <a:spLocks noGrp="1"/>
          </p:cNvSpPr>
          <p:nvPr>
            <p:ph type="body" sz="quarter" idx="18" hasCustomPrompt="1"/>
          </p:nvPr>
        </p:nvSpPr>
        <p:spPr>
          <a:xfrm>
            <a:off x="5277621" y="4087851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8" name="Text Placeholder 97"/>
          <p:cNvSpPr>
            <a:spLocks noGrp="1"/>
          </p:cNvSpPr>
          <p:nvPr>
            <p:ph type="body" sz="quarter" idx="19" hasCustomPrompt="1"/>
          </p:nvPr>
        </p:nvSpPr>
        <p:spPr>
          <a:xfrm>
            <a:off x="5277621" y="4848126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60" name="Text Placeholder 97"/>
          <p:cNvSpPr>
            <a:spLocks noGrp="1"/>
          </p:cNvSpPr>
          <p:nvPr>
            <p:ph type="body" sz="quarter" idx="20" hasCustomPrompt="1"/>
          </p:nvPr>
        </p:nvSpPr>
        <p:spPr>
          <a:xfrm>
            <a:off x="9077013" y="4087851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61" name="Text Placeholder 97"/>
          <p:cNvSpPr>
            <a:spLocks noGrp="1"/>
          </p:cNvSpPr>
          <p:nvPr>
            <p:ph type="body" sz="quarter" idx="21" hasCustomPrompt="1"/>
          </p:nvPr>
        </p:nvSpPr>
        <p:spPr>
          <a:xfrm>
            <a:off x="9077013" y="4848126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204184" y="1536922"/>
            <a:ext cx="3678739" cy="223451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63" name="Picture Placeholder 8"/>
          <p:cNvSpPr>
            <a:spLocks noGrp="1"/>
          </p:cNvSpPr>
          <p:nvPr>
            <p:ph type="pic" sz="quarter" idx="22" hasCustomPrompt="1"/>
          </p:nvPr>
        </p:nvSpPr>
        <p:spPr>
          <a:xfrm>
            <a:off x="6318843" y="1670943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64" name="Text Placeholder 97"/>
          <p:cNvSpPr>
            <a:spLocks noGrp="1"/>
          </p:cNvSpPr>
          <p:nvPr>
            <p:ph type="body" sz="quarter" idx="23" hasCustomPrompt="1"/>
          </p:nvPr>
        </p:nvSpPr>
        <p:spPr>
          <a:xfrm>
            <a:off x="7179915" y="1669285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65" name="Text Placeholder 97"/>
          <p:cNvSpPr>
            <a:spLocks noGrp="1"/>
          </p:cNvSpPr>
          <p:nvPr>
            <p:ph type="body" sz="quarter" idx="24" hasCustomPrompt="1"/>
          </p:nvPr>
        </p:nvSpPr>
        <p:spPr>
          <a:xfrm>
            <a:off x="7179915" y="2402791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25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5729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oxes without Top P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18502" y="1601382"/>
            <a:ext cx="3628565" cy="4189026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>
                  <a:lumMod val="50000"/>
                </a:schemeClr>
              </a:buClr>
              <a:buSzTx/>
              <a:buFont typeface="Arial" panose="020B0604020202020204" pitchFamily="34" charset="0"/>
              <a:buNone/>
              <a:tabLst/>
              <a:defRPr sz="2131">
                <a:solidFill>
                  <a:srgbClr val="4D4D4D"/>
                </a:solidFill>
              </a:defRPr>
            </a:lvl1pPr>
            <a:lvl2pPr marL="989684" indent="-380648"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1865">
                <a:solidFill>
                  <a:srgbClr val="4D4D4D"/>
                </a:solidFill>
              </a:defRPr>
            </a:lvl2pPr>
            <a:lvl3pPr marL="1598720" indent="-380648"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1865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287768" y="1601382"/>
            <a:ext cx="3628565" cy="4189026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Tx/>
              <a:buNone/>
              <a:tabLst/>
              <a:defRPr sz="2131">
                <a:solidFill>
                  <a:srgbClr val="4D4D4D"/>
                </a:solidFill>
              </a:defRPr>
            </a:lvl1pPr>
            <a:lvl2pPr marL="989684" indent="-380648">
              <a:buClr>
                <a:srgbClr val="4D4D4D"/>
              </a:buClr>
              <a:buFont typeface="Arial" panose="020B0604020202020204" pitchFamily="34" charset="0"/>
              <a:buChar char="•"/>
              <a:defRPr sz="2131">
                <a:solidFill>
                  <a:srgbClr val="4D4D4D"/>
                </a:solidFill>
              </a:defRPr>
            </a:lvl2pPr>
            <a:lvl3pPr marL="1218072" indent="0">
              <a:buClr>
                <a:srgbClr val="4D4D4D"/>
              </a:buClr>
              <a:buFontTx/>
              <a:buNone/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57035" y="1601382"/>
            <a:ext cx="3628565" cy="4189026"/>
          </a:xfrm>
          <a:prstGeom prst="rect">
            <a:avLst/>
          </a:prstGeom>
          <a:ln>
            <a:solidFill>
              <a:schemeClr val="bg2">
                <a:lumMod val="40000"/>
                <a:lumOff val="60000"/>
              </a:schemeClr>
            </a:solidFill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Tx/>
              <a:buNone/>
              <a:tabLst/>
              <a:defRPr sz="2131">
                <a:solidFill>
                  <a:srgbClr val="4D4D4D"/>
                </a:solidFill>
              </a:defRPr>
            </a:lvl1pPr>
            <a:lvl2pPr marL="609036" indent="0">
              <a:buClr>
                <a:srgbClr val="4D4D4D"/>
              </a:buClr>
              <a:buFontTx/>
              <a:buNone/>
              <a:defRPr sz="2131">
                <a:solidFill>
                  <a:srgbClr val="4D4D4D"/>
                </a:solidFill>
              </a:defRPr>
            </a:lvl2pPr>
            <a:lvl3pPr marL="1218072" indent="0">
              <a:buClr>
                <a:srgbClr val="4D4D4D"/>
              </a:buClr>
              <a:buFontTx/>
              <a:buNone/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0806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Boxes without Top P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06400" y="1595303"/>
            <a:ext cx="5534411" cy="234122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243371" y="1595303"/>
            <a:ext cx="5534411" cy="2341227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06400" y="4031018"/>
            <a:ext cx="5534411" cy="2497309"/>
          </a:xfrm>
          <a:prstGeom prst="rect">
            <a:avLst/>
          </a:prstGeom>
        </p:spPr>
        <p:txBody>
          <a:bodyPr/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243371" y="4024429"/>
            <a:ext cx="5534411" cy="2497309"/>
          </a:xfrm>
          <a:prstGeom prst="rect">
            <a:avLst/>
          </a:prstGeom>
        </p:spPr>
        <p:txBody>
          <a:bodyPr/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5398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06400" y="1601891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195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406400" y="1601891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smtClean="0"/>
              <a:t>Click icon to add chart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486588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/>
          <p:cNvSpPr>
            <a:spLocks noGrp="1"/>
          </p:cNvSpPr>
          <p:nvPr>
            <p:ph type="tbl" sz="quarter" idx="12"/>
          </p:nvPr>
        </p:nvSpPr>
        <p:spPr>
          <a:xfrm>
            <a:off x="406400" y="1598738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5"/>
            </a:lvl1pPr>
          </a:lstStyle>
          <a:p>
            <a:r>
              <a:rPr lang="en-US" smtClean="0"/>
              <a:t>Click icon to add table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9160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Graphic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martArt Placeholder 4"/>
          <p:cNvSpPr>
            <a:spLocks noGrp="1"/>
          </p:cNvSpPr>
          <p:nvPr>
            <p:ph type="dgm" sz="quarter" idx="13"/>
          </p:nvPr>
        </p:nvSpPr>
        <p:spPr>
          <a:xfrm>
            <a:off x="406400" y="1601891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smtClean="0"/>
              <a:t>Click icon to add SmartArt graphic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667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edia Placeholder 5"/>
          <p:cNvSpPr>
            <a:spLocks noGrp="1"/>
          </p:cNvSpPr>
          <p:nvPr>
            <p:ph type="media" sz="quarter" idx="14"/>
          </p:nvPr>
        </p:nvSpPr>
        <p:spPr>
          <a:xfrm>
            <a:off x="410448" y="1599031"/>
            <a:ext cx="11375152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smtClean="0"/>
              <a:t>Click icon to add media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4468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2108367"/>
            <a:ext cx="4876800" cy="3858284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None/>
              <a:tabLst/>
              <a:defRPr sz="2131"/>
            </a:lvl1pPr>
            <a:lvl2pPr>
              <a:defRPr sz="2131"/>
            </a:lvl2pPr>
            <a:lvl3pPr>
              <a:defRPr sz="2131"/>
            </a:lvl3pPr>
            <a:lvl4pPr>
              <a:defRPr sz="2131"/>
            </a:lvl4pPr>
            <a:lvl5pPr>
              <a:defRPr sz="2131"/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502400" y="2109425"/>
            <a:ext cx="4876800" cy="3858284"/>
          </a:xfrm>
          <a:prstGeom prst="rect">
            <a:avLst/>
          </a:prstGeom>
        </p:spPr>
        <p:txBody>
          <a:bodyPr/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None/>
              <a:tabLst/>
              <a:defRPr sz="2131"/>
            </a:lvl1pPr>
            <a:lvl2pPr>
              <a:defRPr sz="2131"/>
            </a:lvl2pPr>
            <a:lvl3pPr>
              <a:defRPr sz="2131"/>
            </a:lvl3pPr>
            <a:lvl4pPr>
              <a:defRPr sz="2131"/>
            </a:lvl4pPr>
            <a:lvl5pPr>
              <a:defRPr sz="2131"/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6377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hank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72"/>
          <p:cNvSpPr txBox="1">
            <a:spLocks noChangeArrowheads="1"/>
          </p:cNvSpPr>
          <p:nvPr/>
        </p:nvSpPr>
        <p:spPr bwMode="auto">
          <a:xfrm>
            <a:off x="11582400" y="6400800"/>
            <a:ext cx="5080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anchor="ctr"/>
          <a:lstStyle/>
          <a:p>
            <a:pPr algn="r" eaLnBrk="1" hangingPunct="1">
              <a:spcBef>
                <a:spcPct val="50000"/>
              </a:spcBef>
            </a:pPr>
            <a:endParaRPr lang="en-US" sz="1599" dirty="0">
              <a:solidFill>
                <a:srgbClr val="DD6021"/>
              </a:solidFill>
              <a:latin typeface="HelveticaNeue Condensed"/>
            </a:endParaRPr>
          </a:p>
        </p:txBody>
      </p:sp>
      <p:sp>
        <p:nvSpPr>
          <p:cNvPr id="6" name="Text Box 16"/>
          <p:cNvSpPr txBox="1">
            <a:spLocks noChangeArrowheads="1"/>
          </p:cNvSpPr>
          <p:nvPr/>
        </p:nvSpPr>
        <p:spPr bwMode="auto">
          <a:xfrm>
            <a:off x="325566" y="6540913"/>
            <a:ext cx="4131259" cy="246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999" dirty="0">
                <a:solidFill>
                  <a:schemeClr val="tx1"/>
                </a:solidFill>
              </a:rPr>
              <a:t>© Hexaware Technologies. All rights reserved</a:t>
            </a:r>
            <a:r>
              <a:rPr lang="en-US" sz="999" dirty="0" smtClean="0">
                <a:solidFill>
                  <a:schemeClr val="tx1"/>
                </a:solidFill>
              </a:rPr>
              <a:t>. |</a:t>
            </a:r>
            <a:r>
              <a:rPr lang="en-US" sz="999" baseline="0" dirty="0" smtClean="0">
                <a:solidFill>
                  <a:schemeClr val="tx1"/>
                </a:solidFill>
              </a:rPr>
              <a:t>  www.hexaware.com</a:t>
            </a:r>
            <a:r>
              <a:rPr lang="en-US" sz="999" dirty="0" smtClean="0">
                <a:solidFill>
                  <a:schemeClr val="tx1"/>
                </a:solidFill>
              </a:rPr>
              <a:t> </a:t>
            </a:r>
            <a:endParaRPr lang="en-US" sz="999" dirty="0">
              <a:solidFill>
                <a:schemeClr val="tx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56825" y="3092092"/>
            <a:ext cx="4165600" cy="74834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263" b="1" dirty="0" smtClean="0"/>
              <a:t>Thank you</a:t>
            </a:r>
            <a:endParaRPr lang="en-US" sz="4263" b="1" dirty="0"/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7550" y="1085919"/>
            <a:ext cx="4419600" cy="4733925"/>
          </a:xfrm>
          <a:prstGeom prst="rect">
            <a:avLst/>
          </a:prstGeom>
        </p:spPr>
      </p:pic>
      <p:sp>
        <p:nvSpPr>
          <p:cNvPr id="9" name="TextBox 8"/>
          <p:cNvSpPr txBox="1"/>
          <p:nvPr userDrawn="1"/>
        </p:nvSpPr>
        <p:spPr>
          <a:xfrm>
            <a:off x="2470394" y="2186593"/>
            <a:ext cx="1322285" cy="5623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Passionate</a:t>
            </a:r>
          </a:p>
          <a:p>
            <a:r>
              <a:rPr lang="en-US" sz="1600" b="1" dirty="0" smtClean="0">
                <a:solidFill>
                  <a:srgbClr val="FF0000"/>
                </a:solidFill>
                <a:latin typeface="Arial Black" panose="020B0A04020102020204" pitchFamily="34" charset="0"/>
              </a:rPr>
              <a:t>Employees</a:t>
            </a:r>
            <a:endParaRPr lang="en-US" sz="1600" b="1" dirty="0">
              <a:solidFill>
                <a:srgbClr val="FF0000"/>
              </a:solidFill>
              <a:latin typeface="Arial Black" panose="020B0A04020102020204" pitchFamily="34" charset="0"/>
            </a:endParaRPr>
          </a:p>
        </p:txBody>
      </p:sp>
      <p:sp>
        <p:nvSpPr>
          <p:cNvPr id="11" name="TextBox 10"/>
          <p:cNvSpPr txBox="1"/>
          <p:nvPr userDrawn="1"/>
        </p:nvSpPr>
        <p:spPr>
          <a:xfrm>
            <a:off x="1147228" y="3466265"/>
            <a:ext cx="1251248" cy="5623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 smtClean="0">
                <a:latin typeface="Arial Black" panose="020B0A04020102020204" pitchFamily="34" charset="0"/>
              </a:rPr>
              <a:t>Innovative</a:t>
            </a:r>
          </a:p>
          <a:p>
            <a:r>
              <a:rPr lang="en-US" sz="1600" b="1" dirty="0" smtClean="0">
                <a:latin typeface="Arial Black" panose="020B0A04020102020204" pitchFamily="34" charset="0"/>
              </a:rPr>
              <a:t>Services</a:t>
            </a:r>
            <a:endParaRPr lang="en-US" sz="1600" b="1" dirty="0">
              <a:latin typeface="Arial Black" panose="020B0A04020102020204" pitchFamily="34" charset="0"/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2659839" y="4148955"/>
            <a:ext cx="1303733" cy="56236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b="1" dirty="0" smtClean="0">
                <a:solidFill>
                  <a:schemeClr val="tx2"/>
                </a:solidFill>
                <a:latin typeface="Arial Black" panose="020B0A04020102020204" pitchFamily="34" charset="0"/>
              </a:rPr>
              <a:t>Delighted</a:t>
            </a:r>
          </a:p>
          <a:p>
            <a:pPr algn="ctr"/>
            <a:r>
              <a:rPr lang="en-US" sz="1600" b="1" dirty="0" smtClean="0">
                <a:solidFill>
                  <a:schemeClr val="tx2"/>
                </a:solidFill>
                <a:latin typeface="Arial Black" panose="020B0A04020102020204" pitchFamily="34" charset="0"/>
              </a:rPr>
              <a:t>Customers</a:t>
            </a:r>
            <a:endParaRPr lang="en-US" sz="1600" b="1" dirty="0">
              <a:solidFill>
                <a:schemeClr val="tx2"/>
              </a:solidFill>
              <a:latin typeface="Arial Black" panose="020B0A04020102020204" pitchFamily="34" charset="0"/>
            </a:endParaRP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5" y="-22746"/>
            <a:ext cx="12191999" cy="1320119"/>
          </a:xfrm>
          <a:prstGeom prst="rect">
            <a:avLst/>
          </a:prstGeom>
          <a:gradFill>
            <a:gsLst>
              <a:gs pos="23000">
                <a:schemeClr val="bg1"/>
              </a:gs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807" tIns="60904" rIns="121807" bIns="60904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65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50205" y="272753"/>
            <a:ext cx="1950720" cy="795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96658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684" y="1576515"/>
            <a:ext cx="11373491" cy="489766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71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Boxes without Top P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11159" y="1580016"/>
            <a:ext cx="5426192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131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  <a:lvl4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4pPr>
            <a:lvl5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59408" y="1588161"/>
            <a:ext cx="5426192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131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  <a:lvl4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4pPr>
            <a:lvl5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2619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nch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718457"/>
            <a:ext cx="12192000" cy="1141943"/>
          </a:xfrm>
        </p:spPr>
        <p:txBody>
          <a:bodyPr>
            <a:normAutofit/>
          </a:bodyPr>
          <a:lstStyle>
            <a:lvl1pPr algn="ctr">
              <a:defRPr sz="4263" b="1">
                <a:solidFill>
                  <a:srgbClr val="4D4D4D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2292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Seperat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51730"/>
            <a:ext cx="12192000" cy="4580458"/>
          </a:xfrm>
          <a:prstGeom prst="rect">
            <a:avLst/>
          </a:prstGeom>
        </p:spPr>
      </p:pic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3556000" y="2718457"/>
            <a:ext cx="8636000" cy="1141943"/>
          </a:xfrm>
        </p:spPr>
        <p:txBody>
          <a:bodyPr>
            <a:normAutofit/>
          </a:bodyPr>
          <a:lstStyle>
            <a:lvl1pPr algn="ctr">
              <a:defRPr sz="4263" b="1">
                <a:solidFill>
                  <a:srgbClr val="4D4D4D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491790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Seperat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3556000" y="2718457"/>
            <a:ext cx="8636000" cy="1141943"/>
          </a:xfrm>
        </p:spPr>
        <p:txBody>
          <a:bodyPr>
            <a:normAutofit/>
          </a:bodyPr>
          <a:lstStyle>
            <a:lvl1pPr algn="ctr">
              <a:defRPr sz="4263" b="1">
                <a:solidFill>
                  <a:srgbClr val="4D4D4D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090046"/>
            <a:ext cx="12192000" cy="452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95311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Seperato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"/>
          <p:cNvSpPr>
            <a:spLocks noGrp="1"/>
          </p:cNvSpPr>
          <p:nvPr>
            <p:ph type="title"/>
          </p:nvPr>
        </p:nvSpPr>
        <p:spPr>
          <a:xfrm>
            <a:off x="3556000" y="2718457"/>
            <a:ext cx="8636000" cy="1141943"/>
          </a:xfrm>
        </p:spPr>
        <p:txBody>
          <a:bodyPr>
            <a:normAutofit/>
          </a:bodyPr>
          <a:lstStyle>
            <a:lvl1pPr algn="ctr">
              <a:defRPr sz="4263" b="1">
                <a:solidFill>
                  <a:srgbClr val="4D4D4D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650898"/>
            <a:ext cx="12192000" cy="3996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628541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hoto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5959779" y="5039710"/>
            <a:ext cx="5622621" cy="163545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84" name="Rectangle 83"/>
          <p:cNvSpPr/>
          <p:nvPr/>
        </p:nvSpPr>
        <p:spPr>
          <a:xfrm>
            <a:off x="3090509" y="3279527"/>
            <a:ext cx="5898699" cy="163545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" name="Rectangle 4"/>
          <p:cNvSpPr/>
          <p:nvPr/>
        </p:nvSpPr>
        <p:spPr>
          <a:xfrm>
            <a:off x="374104" y="1525467"/>
            <a:ext cx="5622621" cy="1635454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475366" y="1619641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3216626" y="3406076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104377" y="5162080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98" name="Text Placeholder 97"/>
          <p:cNvSpPr>
            <a:spLocks noGrp="1"/>
          </p:cNvSpPr>
          <p:nvPr>
            <p:ph type="body" sz="quarter" idx="13" hasCustomPrompt="1"/>
          </p:nvPr>
        </p:nvSpPr>
        <p:spPr>
          <a:xfrm>
            <a:off x="1376629" y="1547307"/>
            <a:ext cx="4631332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 baseline="0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99" name="Text Placeholder 97"/>
          <p:cNvSpPr>
            <a:spLocks noGrp="1"/>
          </p:cNvSpPr>
          <p:nvPr>
            <p:ph type="body" sz="quarter" idx="14" hasCustomPrompt="1"/>
          </p:nvPr>
        </p:nvSpPr>
        <p:spPr>
          <a:xfrm>
            <a:off x="1379960" y="2275259"/>
            <a:ext cx="4627837" cy="88566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</a:t>
            </a:r>
          </a:p>
        </p:txBody>
      </p:sp>
      <p:sp>
        <p:nvSpPr>
          <p:cNvPr id="100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4064000" y="3318365"/>
            <a:ext cx="49252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101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4067331" y="4046317"/>
            <a:ext cx="4921877" cy="88566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102" name="Text Placeholder 97"/>
          <p:cNvSpPr>
            <a:spLocks noGrp="1"/>
          </p:cNvSpPr>
          <p:nvPr>
            <p:ph type="body" sz="quarter" idx="17" hasCustomPrompt="1"/>
          </p:nvPr>
        </p:nvSpPr>
        <p:spPr>
          <a:xfrm>
            <a:off x="6951231" y="5072340"/>
            <a:ext cx="4631332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103" name="Text Placeholder 97"/>
          <p:cNvSpPr>
            <a:spLocks noGrp="1"/>
          </p:cNvSpPr>
          <p:nvPr>
            <p:ph type="body" sz="quarter" idx="18" hasCustomPrompt="1"/>
          </p:nvPr>
        </p:nvSpPr>
        <p:spPr>
          <a:xfrm>
            <a:off x="6954563" y="5827062"/>
            <a:ext cx="4627837" cy="88566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084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photo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6342595" y="4081166"/>
            <a:ext cx="5018319" cy="198698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7" name="Rectangle 36"/>
          <p:cNvSpPr/>
          <p:nvPr/>
        </p:nvSpPr>
        <p:spPr>
          <a:xfrm>
            <a:off x="787105" y="4081166"/>
            <a:ext cx="5018319" cy="198698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24" name="Rectangle 23"/>
          <p:cNvSpPr/>
          <p:nvPr/>
        </p:nvSpPr>
        <p:spPr>
          <a:xfrm>
            <a:off x="6358310" y="1633586"/>
            <a:ext cx="5018319" cy="198698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" name="Rectangle 4"/>
          <p:cNvSpPr/>
          <p:nvPr/>
        </p:nvSpPr>
        <p:spPr>
          <a:xfrm>
            <a:off x="802819" y="1633586"/>
            <a:ext cx="5018319" cy="1986989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917478" y="176536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6484523" y="1774371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466105" y="4190332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923318" y="4249179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5" name="Text Placeholder 97"/>
          <p:cNvSpPr>
            <a:spLocks noGrp="1"/>
          </p:cNvSpPr>
          <p:nvPr>
            <p:ph type="body" sz="quarter" idx="14" hasCustomPrompt="1"/>
          </p:nvPr>
        </p:nvSpPr>
        <p:spPr>
          <a:xfrm>
            <a:off x="1778550" y="1686364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46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1778550" y="2434372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47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1778550" y="4133570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48" name="Text Placeholder 97"/>
          <p:cNvSpPr>
            <a:spLocks noGrp="1"/>
          </p:cNvSpPr>
          <p:nvPr>
            <p:ph type="body" sz="quarter" idx="17" hasCustomPrompt="1"/>
          </p:nvPr>
        </p:nvSpPr>
        <p:spPr>
          <a:xfrm>
            <a:off x="1778550" y="4861522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49" name="Text Placeholder 97"/>
          <p:cNvSpPr>
            <a:spLocks noGrp="1"/>
          </p:cNvSpPr>
          <p:nvPr>
            <p:ph type="body" sz="quarter" idx="18" hasCustomPrompt="1"/>
          </p:nvPr>
        </p:nvSpPr>
        <p:spPr>
          <a:xfrm>
            <a:off x="7341170" y="4133570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50" name="Text Placeholder 97"/>
          <p:cNvSpPr>
            <a:spLocks noGrp="1"/>
          </p:cNvSpPr>
          <p:nvPr>
            <p:ph type="body" sz="quarter" idx="19" hasCustomPrompt="1"/>
          </p:nvPr>
        </p:nvSpPr>
        <p:spPr>
          <a:xfrm>
            <a:off x="7341170" y="4861522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51" name="Text Placeholder 97"/>
          <p:cNvSpPr>
            <a:spLocks noGrp="1"/>
          </p:cNvSpPr>
          <p:nvPr>
            <p:ph type="body" sz="quarter" idx="20" hasCustomPrompt="1"/>
          </p:nvPr>
        </p:nvSpPr>
        <p:spPr>
          <a:xfrm>
            <a:off x="7341170" y="1686364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52" name="Text Placeholder 97"/>
          <p:cNvSpPr>
            <a:spLocks noGrp="1"/>
          </p:cNvSpPr>
          <p:nvPr>
            <p:ph type="body" sz="quarter" idx="21" hasCustomPrompt="1"/>
          </p:nvPr>
        </p:nvSpPr>
        <p:spPr>
          <a:xfrm>
            <a:off x="7341170" y="2414316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21" name="Title 1"/>
          <p:cNvSpPr>
            <a:spLocks noGrp="1"/>
          </p:cNvSpPr>
          <p:nvPr>
            <p:ph type="title"/>
          </p:nvPr>
        </p:nvSpPr>
        <p:spPr>
          <a:xfrm>
            <a:off x="303209" y="598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41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 bwMode="auto">
          <a:xfrm>
            <a:off x="5" y="-22746"/>
            <a:ext cx="12191999" cy="1320119"/>
          </a:xfrm>
          <a:prstGeom prst="rect">
            <a:avLst/>
          </a:prstGeom>
          <a:gradFill>
            <a:gsLst>
              <a:gs pos="23000">
                <a:schemeClr val="bg1"/>
              </a:gs>
              <a:gs pos="0">
                <a:schemeClr val="bg1">
                  <a:lumMod val="85000"/>
                </a:schemeClr>
              </a:gs>
              <a:gs pos="100000">
                <a:schemeClr val="bg1"/>
              </a:gs>
            </a:gsLst>
            <a:lin ang="5400000" scaled="0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121807" tIns="60904" rIns="121807" bIns="60904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65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294531" y="274384"/>
            <a:ext cx="10972800" cy="1141943"/>
          </a:xfrm>
          <a:prstGeom prst="rect">
            <a:avLst/>
          </a:prstGeom>
        </p:spPr>
        <p:txBody>
          <a:bodyPr vert="horz" lIns="68589" tIns="34295" rIns="68589" bIns="3429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98721"/>
            <a:ext cx="10972800" cy="4521775"/>
          </a:xfrm>
          <a:prstGeom prst="rect">
            <a:avLst/>
          </a:prstGeom>
        </p:spPr>
        <p:txBody>
          <a:bodyPr vert="horz" lIns="68589" tIns="34295" rIns="68589" bIns="3429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533113" y="513874"/>
            <a:ext cx="1422400" cy="5833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16" name="Straight Connector 15"/>
          <p:cNvCxnSpPr/>
          <p:nvPr/>
        </p:nvCxnSpPr>
        <p:spPr>
          <a:xfrm>
            <a:off x="11741195" y="6687116"/>
            <a:ext cx="0" cy="16834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Slide Number Placeholder 5"/>
          <p:cNvSpPr txBox="1">
            <a:spLocks/>
          </p:cNvSpPr>
          <p:nvPr/>
        </p:nvSpPr>
        <p:spPr>
          <a:xfrm>
            <a:off x="11763678" y="6591285"/>
            <a:ext cx="472973" cy="3647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46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91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837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783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729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674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620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566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9601925-951F-4EA8-91E5-A517312BFAAA}" type="slidenum">
              <a:rPr lang="en-US" sz="1050" smtClean="0">
                <a:latin typeface="Helvetica Condensed" pitchFamily="34" charset="0"/>
              </a:rPr>
              <a:pPr/>
              <a:t>‹#›</a:t>
            </a:fld>
            <a:endParaRPr lang="en-US" sz="1465" dirty="0">
              <a:latin typeface="Helvetica Condensed" pitchFamily="34" charset="0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5" y="6767230"/>
            <a:ext cx="11582399" cy="60902"/>
            <a:chOff x="1" y="5051640"/>
            <a:chExt cx="8610599" cy="121469"/>
          </a:xfrm>
        </p:grpSpPr>
        <p:sp>
          <p:nvSpPr>
            <p:cNvPr id="5" name="Rectangle 4"/>
            <p:cNvSpPr/>
            <p:nvPr userDrawn="1"/>
          </p:nvSpPr>
          <p:spPr bwMode="auto">
            <a:xfrm>
              <a:off x="8046720" y="5051640"/>
              <a:ext cx="274320" cy="121469"/>
            </a:xfrm>
            <a:prstGeom prst="rect">
              <a:avLst/>
            </a:prstGeom>
            <a:solidFill>
              <a:srgbClr val="FF0000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1218072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197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endParaRPr>
            </a:p>
          </p:txBody>
        </p:sp>
        <p:sp>
          <p:nvSpPr>
            <p:cNvPr id="19" name="Rectangle 18"/>
            <p:cNvSpPr/>
            <p:nvPr userDrawn="1"/>
          </p:nvSpPr>
          <p:spPr bwMode="auto">
            <a:xfrm>
              <a:off x="1" y="5051640"/>
              <a:ext cx="8046720" cy="121469"/>
            </a:xfrm>
            <a:prstGeom prst="rect">
              <a:avLst/>
            </a:prstGeom>
            <a:solidFill>
              <a:schemeClr val="tx1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1218072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197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endParaRPr>
            </a:p>
          </p:txBody>
        </p:sp>
        <p:sp>
          <p:nvSpPr>
            <p:cNvPr id="21" name="Rectangle 20"/>
            <p:cNvSpPr/>
            <p:nvPr userDrawn="1"/>
          </p:nvSpPr>
          <p:spPr bwMode="auto">
            <a:xfrm>
              <a:off x="8336280" y="5051640"/>
              <a:ext cx="274320" cy="121469"/>
            </a:xfrm>
            <a:prstGeom prst="rect">
              <a:avLst/>
            </a:prstGeom>
            <a:solidFill>
              <a:schemeClr val="tx2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1218072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3197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endParaRPr>
            </a:p>
          </p:txBody>
        </p:sp>
      </p:grp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303954" y="6494082"/>
            <a:ext cx="4131259" cy="24609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eaLnBrk="1" hangingPunct="1"/>
            <a:r>
              <a:rPr lang="en-US" sz="999" dirty="0">
                <a:solidFill>
                  <a:srgbClr val="B0B3B2"/>
                </a:solidFill>
              </a:rPr>
              <a:t>© Hexaware Technologies. All rights reserved</a:t>
            </a:r>
            <a:r>
              <a:rPr lang="en-US" sz="999" dirty="0" smtClean="0">
                <a:solidFill>
                  <a:srgbClr val="B0B3B2"/>
                </a:solidFill>
              </a:rPr>
              <a:t>. |</a:t>
            </a:r>
            <a:r>
              <a:rPr lang="en-US" sz="999" baseline="0" dirty="0" smtClean="0">
                <a:solidFill>
                  <a:srgbClr val="B0B3B2"/>
                </a:solidFill>
              </a:rPr>
              <a:t>  www.hexaware.com</a:t>
            </a:r>
            <a:r>
              <a:rPr lang="en-US" sz="999" dirty="0" smtClean="0">
                <a:solidFill>
                  <a:srgbClr val="B0B3B2"/>
                </a:solidFill>
              </a:rPr>
              <a:t> </a:t>
            </a:r>
            <a:endParaRPr lang="en-US" sz="999" dirty="0">
              <a:solidFill>
                <a:srgbClr val="B0B3B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566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692" r:id="rId15"/>
    <p:sldLayoutId id="2147483693" r:id="rId16"/>
    <p:sldLayoutId id="2147483694" r:id="rId17"/>
    <p:sldLayoutId id="2147483695" r:id="rId18"/>
    <p:sldLayoutId id="2147483700" r:id="rId19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197">
          <a:solidFill>
            <a:srgbClr val="4D4D4D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5pPr>
      <a:lvl6pPr marL="609036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6pPr>
      <a:lvl7pPr marL="1218072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7pPr>
      <a:lvl8pPr marL="1827108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8pPr>
      <a:lvl9pPr marL="2436144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9pPr>
    </p:titleStyle>
    <p:bodyStyle>
      <a:lvl1pPr marL="456777" indent="-456777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Font typeface="Times" pitchFamily="18" charset="0"/>
        <a:buChar char="•"/>
        <a:defRPr sz="2398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989684" indent="-38064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Char char="–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522590" indent="-30451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Char char="•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131626" indent="-30451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Char char="–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740663" indent="-30451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Font typeface="Times" pitchFamily="18" charset="0"/>
        <a:buChar char="•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49699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6pPr>
      <a:lvl7pPr marL="3958735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7pPr>
      <a:lvl8pPr marL="4567771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8pPr>
      <a:lvl9pPr marL="5176807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036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072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108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144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5181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4217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3253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2289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w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19.wmf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1.wmf"/><Relationship Id="rId1" Type="http://schemas.openxmlformats.org/officeDocument/2006/relationships/vmlDrawing" Target="../drawings/vmlDrawing1.vml"/><Relationship Id="rId6" Type="http://schemas.openxmlformats.org/officeDocument/2006/relationships/image" Target="../media/image16.w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5" Type="http://schemas.openxmlformats.org/officeDocument/2006/relationships/oleObject" Target="../embeddings/oleObject7.bin"/><Relationship Id="rId10" Type="http://schemas.openxmlformats.org/officeDocument/2006/relationships/image" Target="../media/image18.wmf"/><Relationship Id="rId4" Type="http://schemas.openxmlformats.org/officeDocument/2006/relationships/image" Target="../media/image15.w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20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emf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674581" y="2404538"/>
            <a:ext cx="5308600" cy="1276813"/>
          </a:xfrm>
        </p:spPr>
        <p:txBody>
          <a:bodyPr/>
          <a:lstStyle/>
          <a:p>
            <a:r>
              <a:rPr lang="en-US" sz="3600" dirty="0" smtClean="0"/>
              <a:t>JAVA SERVER FACES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18896620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400" dirty="0"/>
              <a:t>JSF- LIFE </a:t>
            </a:r>
            <a:r>
              <a:rPr lang="en-US" sz="2400" dirty="0" smtClean="0"/>
              <a:t>CYCLE</a:t>
            </a:r>
            <a:br>
              <a:rPr lang="en-US" sz="2400" dirty="0" smtClean="0"/>
            </a:br>
            <a:r>
              <a:rPr lang="en-US" sz="2400" dirty="0"/>
              <a:t>	</a:t>
            </a:r>
            <a:r>
              <a:rPr lang="en-US" sz="2400" dirty="0" smtClean="0"/>
              <a:t>                                                                                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….</a:t>
            </a:r>
            <a:r>
              <a:rPr lang="en-US" sz="2400" b="0" dirty="0"/>
              <a:t/>
            </a:r>
            <a:br>
              <a:rPr lang="en-US" sz="2400" b="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1800" b="1" dirty="0"/>
              <a:t>PROCESS VALIDATIONS PHASE</a:t>
            </a:r>
            <a:r>
              <a:rPr lang="en-US" sz="1800" b="1" dirty="0" smtClean="0"/>
              <a:t>:</a:t>
            </a:r>
          </a:p>
          <a:p>
            <a:pPr marL="0" indent="0">
              <a:buNone/>
            </a:pPr>
            <a:endParaRPr lang="en-US" sz="1800" b="1" dirty="0"/>
          </a:p>
          <a:p>
            <a:pPr lvl="1"/>
            <a:r>
              <a:rPr lang="en-US" sz="1533" dirty="0"/>
              <a:t>During the process validation phase, the values of the UI </a:t>
            </a:r>
            <a:r>
              <a:rPr lang="en-US" sz="1533" dirty="0" smtClean="0"/>
              <a:t>components </a:t>
            </a:r>
            <a:r>
              <a:rPr lang="en-US" sz="1533" dirty="0"/>
              <a:t>are retrieved from the component tree and validated against the validators associated with the corresponding UI components</a:t>
            </a:r>
            <a:r>
              <a:rPr lang="en-US" sz="1533" dirty="0" smtClean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b="1" dirty="0"/>
              <a:t> </a:t>
            </a:r>
            <a:r>
              <a:rPr lang="en-US" sz="1800" b="1" dirty="0" smtClean="0"/>
              <a:t>   </a:t>
            </a:r>
          </a:p>
          <a:p>
            <a:pPr>
              <a:buBlip>
                <a:blip r:embed="rId2"/>
              </a:buBlip>
            </a:pPr>
            <a:r>
              <a:rPr lang="en-US" sz="1800" b="1" dirty="0" smtClean="0"/>
              <a:t>  UPDATE </a:t>
            </a:r>
            <a:r>
              <a:rPr lang="en-US" sz="1800" b="1" dirty="0"/>
              <a:t>MODEL VALUES PHASE</a:t>
            </a:r>
            <a:r>
              <a:rPr lang="en-US" sz="1800" b="1" dirty="0" smtClean="0"/>
              <a:t>:</a:t>
            </a:r>
          </a:p>
          <a:p>
            <a:pPr marL="0" indent="0">
              <a:buNone/>
            </a:pPr>
            <a:endParaRPr lang="en-US" sz="1800" dirty="0"/>
          </a:p>
          <a:p>
            <a:pPr lvl="1"/>
            <a:r>
              <a:rPr lang="en-US" sz="1533" dirty="0"/>
              <a:t>A bean is a Java class that contains a property for each UI component of a JSF page</a:t>
            </a:r>
            <a:r>
              <a:rPr lang="en-US" sz="1533" dirty="0" smtClean="0"/>
              <a:t>.</a:t>
            </a:r>
          </a:p>
          <a:p>
            <a:pPr marL="609036" lvl="1" indent="0">
              <a:buNone/>
            </a:pPr>
            <a:endParaRPr lang="en-US" sz="1533" dirty="0"/>
          </a:p>
          <a:p>
            <a:pPr lvl="1"/>
            <a:r>
              <a:rPr lang="en-US" sz="1533" dirty="0"/>
              <a:t>Bean contains getter and setter method</a:t>
            </a:r>
            <a:r>
              <a:rPr lang="en-US" sz="1533" dirty="0" smtClean="0"/>
              <a:t>.</a:t>
            </a:r>
          </a:p>
          <a:p>
            <a:pPr marL="0" indent="0">
              <a:buNone/>
            </a:pPr>
            <a:endParaRPr lang="en-US" sz="1800" dirty="0" smtClean="0"/>
          </a:p>
          <a:p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06406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															</a:t>
            </a:r>
            <a:r>
              <a:rPr lang="en-US" sz="2700" dirty="0" smtClean="0"/>
              <a:t>                  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….</a:t>
            </a:r>
            <a:r>
              <a:rPr lang="en-US" sz="3200" b="0" dirty="0"/>
              <a:t/>
            </a:r>
            <a:br>
              <a:rPr lang="en-US" sz="3200" b="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sz="1800" b="1" dirty="0"/>
              <a:t>INVOKE APPLICATION PHASE</a:t>
            </a:r>
            <a:r>
              <a:rPr lang="en-US" sz="1800" b="1" dirty="0" smtClean="0"/>
              <a:t>:</a:t>
            </a:r>
          </a:p>
          <a:p>
            <a:pPr>
              <a:buBlip>
                <a:blip r:embed="rId2"/>
              </a:buBlip>
            </a:pPr>
            <a:endParaRPr lang="en-US" sz="2400" b="1" dirty="0"/>
          </a:p>
          <a:p>
            <a:pPr lvl="1"/>
            <a:r>
              <a:rPr lang="en-US" sz="1533" dirty="0"/>
              <a:t>The various application-level events, such as submitting a form or linking a page to another </a:t>
            </a:r>
            <a:r>
              <a:rPr lang="en-US" sz="1533" dirty="0" err="1"/>
              <a:t>page,are</a:t>
            </a:r>
            <a:r>
              <a:rPr lang="en-US" sz="1533" dirty="0"/>
              <a:t> executed.</a:t>
            </a:r>
          </a:p>
          <a:p>
            <a:endParaRPr lang="en-US" sz="2400" dirty="0"/>
          </a:p>
          <a:p>
            <a:pPr>
              <a:buBlip>
                <a:blip r:embed="rId2"/>
              </a:buBlip>
            </a:pPr>
            <a:r>
              <a:rPr lang="en-US" sz="1800" b="1" dirty="0"/>
              <a:t>RENDER RESPONSE PHASE</a:t>
            </a:r>
            <a:r>
              <a:rPr lang="en-US" sz="1800" b="1" dirty="0" smtClean="0"/>
              <a:t>:</a:t>
            </a:r>
          </a:p>
          <a:p>
            <a:pPr>
              <a:buBlip>
                <a:blip r:embed="rId2"/>
              </a:buBlip>
            </a:pPr>
            <a:endParaRPr lang="en-US" sz="2400" b="1" dirty="0"/>
          </a:p>
          <a:p>
            <a:pPr lvl="1"/>
            <a:r>
              <a:rPr lang="en-US" sz="1533" dirty="0"/>
              <a:t>Displays the requested page or the conversion and validation errors to the  user.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90431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pPr marL="2436145" lvl="4" indent="0" algn="ctr">
              <a:buNone/>
            </a:pPr>
            <a:endParaRPr lang="en-US" sz="2400" dirty="0"/>
          </a:p>
          <a:p>
            <a:pPr marL="2436145" lvl="4" indent="0">
              <a:buNone/>
            </a:pPr>
            <a:r>
              <a:rPr lang="en-US" sz="2400" dirty="0" smtClean="0"/>
              <a:t> </a:t>
            </a:r>
            <a:r>
              <a:rPr lang="en-US" sz="2800" b="1" dirty="0"/>
              <a:t>COMPONENTS OF A JSF APPLICATION</a:t>
            </a:r>
          </a:p>
        </p:txBody>
      </p:sp>
    </p:spTree>
    <p:extLst>
      <p:ext uri="{BB962C8B-B14F-4D97-AF65-F5344CB8AC3E}">
        <p14:creationId xmlns:p14="http://schemas.microsoft.com/office/powerpoint/2010/main" val="37443907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700" dirty="0"/>
              <a:t>COMPONENTS</a:t>
            </a:r>
            <a:r>
              <a:rPr lang="en-US" sz="2400" dirty="0"/>
              <a:t> OF A JSF </a:t>
            </a:r>
            <a:r>
              <a:rPr lang="en-US" sz="2400" dirty="0" smtClean="0"/>
              <a:t>APPLICATION</a:t>
            </a:r>
            <a:br>
              <a:rPr lang="en-US" sz="2400" dirty="0" smtClean="0"/>
            </a:br>
            <a:r>
              <a:rPr lang="en-US" sz="2400" dirty="0"/>
              <a:t>	</a:t>
            </a:r>
            <a:r>
              <a:rPr lang="en-US" sz="2400" dirty="0" smtClean="0"/>
              <a:t>					        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          </a:t>
            </a:r>
            <a:r>
              <a:rPr lang="en-US" sz="2700" b="0" dirty="0"/>
              <a:t/>
            </a:r>
            <a:br>
              <a:rPr lang="en-US" sz="2700" b="0" dirty="0"/>
            </a:br>
            <a:endParaRPr lang="en-US" sz="27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1400" b="1" dirty="0"/>
              <a:t>UI components </a:t>
            </a:r>
          </a:p>
          <a:p>
            <a:pPr marL="0" indent="0">
              <a:buNone/>
            </a:pPr>
            <a:r>
              <a:rPr lang="en-US" sz="1400" dirty="0" smtClean="0"/>
              <a:t>	</a:t>
            </a:r>
            <a:r>
              <a:rPr lang="en-US" sz="1800" dirty="0" err="1"/>
              <a:t>Referes</a:t>
            </a:r>
            <a:r>
              <a:rPr lang="en-US" sz="1800" dirty="0"/>
              <a:t> to the various interface </a:t>
            </a:r>
            <a:r>
              <a:rPr lang="en-US" sz="1800" dirty="0" err="1"/>
              <a:t>componenets</a:t>
            </a:r>
            <a:r>
              <a:rPr lang="en-US" sz="1800" dirty="0"/>
              <a:t> that a user uses to interact with a JSF application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>
              <a:buBlip>
                <a:blip r:embed="rId2"/>
              </a:buBlip>
            </a:pPr>
            <a:r>
              <a:rPr lang="en-US" sz="1400" b="1" dirty="0"/>
              <a:t>Renderers</a:t>
            </a:r>
          </a:p>
          <a:p>
            <a:pPr marL="0" indent="0">
              <a:buNone/>
            </a:pPr>
            <a:r>
              <a:rPr lang="en-US" sz="1400" dirty="0" smtClean="0"/>
              <a:t>	</a:t>
            </a:r>
            <a:r>
              <a:rPr lang="en-US" sz="1800" dirty="0"/>
              <a:t>Are responsible for displaying a UI component on a web page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>
              <a:buBlip>
                <a:blip r:embed="rId2"/>
              </a:buBlip>
            </a:pPr>
            <a:r>
              <a:rPr lang="en-US" sz="1400" b="1" dirty="0"/>
              <a:t>Validators</a:t>
            </a:r>
          </a:p>
          <a:p>
            <a:pPr marL="0" indent="0">
              <a:buNone/>
            </a:pPr>
            <a:r>
              <a:rPr lang="en-US" sz="1400" dirty="0" smtClean="0"/>
              <a:t>	</a:t>
            </a:r>
            <a:r>
              <a:rPr lang="en-US" sz="1800" dirty="0"/>
              <a:t>Are responsible for ensuring that the values entered on a Web page by the users are acceptable as </a:t>
            </a:r>
            <a:r>
              <a:rPr lang="en-US" sz="1800" dirty="0" smtClean="0"/>
              <a:t>	per </a:t>
            </a:r>
            <a:r>
              <a:rPr lang="en-US" sz="1800" dirty="0"/>
              <a:t>the application requirements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6596683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							          		                                                         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….</a:t>
            </a:r>
            <a:r>
              <a:rPr lang="en-US" sz="2700" b="0" dirty="0"/>
              <a:t/>
            </a:r>
            <a:br>
              <a:rPr lang="en-US" sz="2700" b="0" dirty="0"/>
            </a:br>
            <a:endParaRPr lang="en-US" sz="27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1800" b="1" dirty="0" smtClean="0"/>
              <a:t>Managed Beans</a:t>
            </a:r>
            <a:endParaRPr lang="en-US" sz="1800" b="1" dirty="0"/>
          </a:p>
          <a:p>
            <a:pPr marL="0" indent="0">
              <a:buNone/>
            </a:pPr>
            <a:r>
              <a:rPr lang="en-US" sz="1400" dirty="0"/>
              <a:t>	</a:t>
            </a:r>
            <a:r>
              <a:rPr lang="en-US" sz="1800" dirty="0"/>
              <a:t>Are JavaBeans that accepts values from the UI components on a Web page and implement the event </a:t>
            </a:r>
            <a:r>
              <a:rPr lang="en-US" sz="1800" dirty="0" smtClean="0"/>
              <a:t>	handler </a:t>
            </a:r>
            <a:r>
              <a:rPr lang="en-US" sz="1800" dirty="0"/>
              <a:t>methods.</a:t>
            </a:r>
          </a:p>
          <a:p>
            <a:pPr marL="0" indent="0">
              <a:buNone/>
            </a:pPr>
            <a:endParaRPr lang="en-US" sz="1800" b="1" dirty="0" smtClean="0"/>
          </a:p>
          <a:p>
            <a:pPr marL="0" indent="0">
              <a:buNone/>
            </a:pPr>
            <a:endParaRPr lang="en-US" sz="1800" b="1" dirty="0"/>
          </a:p>
          <a:p>
            <a:pPr>
              <a:buBlip>
                <a:blip r:embed="rId2"/>
              </a:buBlip>
            </a:pPr>
            <a:r>
              <a:rPr lang="en-US" sz="1800" b="1" dirty="0" smtClean="0"/>
              <a:t>Converters</a:t>
            </a:r>
            <a:endParaRPr lang="en-US" sz="1800" b="1" dirty="0"/>
          </a:p>
          <a:p>
            <a:pPr marL="0" indent="0">
              <a:buNone/>
            </a:pPr>
            <a:r>
              <a:rPr lang="en-US" sz="1800" dirty="0"/>
              <a:t>	Are responsible for converting values of the UI components to and from a string for display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>
              <a:buBlip>
                <a:blip r:embed="rId2"/>
              </a:buBlip>
            </a:pPr>
            <a:r>
              <a:rPr lang="en-US" sz="1800" b="1" dirty="0"/>
              <a:t>Events and </a:t>
            </a:r>
            <a:r>
              <a:rPr lang="en-US" sz="1800" b="1" dirty="0" smtClean="0"/>
              <a:t>Listeners</a:t>
            </a:r>
            <a:endParaRPr lang="en-US" sz="1800" b="1" dirty="0"/>
          </a:p>
          <a:p>
            <a:pPr marL="0" indent="0">
              <a:buNone/>
            </a:pPr>
            <a:r>
              <a:rPr lang="en-US" sz="1800" dirty="0"/>
              <a:t>	Are used to handle the actions performed by the users in a Web application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584900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								             							     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….</a:t>
            </a:r>
            <a:r>
              <a:rPr lang="en-US" sz="3200" b="0" dirty="0"/>
              <a:t/>
            </a:r>
            <a:br>
              <a:rPr lang="en-US" sz="3200" b="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Blip>
                <a:blip r:embed="rId2"/>
              </a:buBlip>
            </a:pPr>
            <a:r>
              <a:rPr lang="en-US" sz="1800" b="1" dirty="0" smtClean="0"/>
              <a:t>Messages</a:t>
            </a:r>
          </a:p>
          <a:p>
            <a:pPr>
              <a:buBlip>
                <a:blip r:embed="rId2"/>
              </a:buBlip>
            </a:pPr>
            <a:endParaRPr lang="en-US" sz="2400" b="1" dirty="0"/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1800" dirty="0"/>
              <a:t>Are the information displayed to the user when an action is performed.</a:t>
            </a:r>
          </a:p>
          <a:p>
            <a:pPr marL="0" indent="0">
              <a:buNone/>
            </a:pPr>
            <a:endParaRPr lang="en-US" sz="2400" dirty="0"/>
          </a:p>
          <a:p>
            <a:pPr>
              <a:buBlip>
                <a:blip r:embed="rId2"/>
              </a:buBlip>
            </a:pPr>
            <a:r>
              <a:rPr lang="en-US" sz="1800" b="1" dirty="0" smtClean="0"/>
              <a:t>Navigation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dirty="0"/>
              <a:t>	</a:t>
            </a:r>
            <a:r>
              <a:rPr lang="en-US" sz="1800" dirty="0"/>
              <a:t>Is the mechanism that decides which Web page is displayed when a user performs an action on a </a:t>
            </a:r>
            <a:r>
              <a:rPr lang="en-US" sz="1800" dirty="0" smtClean="0"/>
              <a:t>	Web </a:t>
            </a:r>
            <a:r>
              <a:rPr lang="en-US" sz="1800" dirty="0"/>
              <a:t>page.</a:t>
            </a:r>
          </a:p>
          <a:p>
            <a:pPr marL="0" indent="0">
              <a:buNone/>
            </a:pPr>
            <a:r>
              <a:rPr lang="en-US" sz="2400" dirty="0"/>
              <a:t> 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736526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</a:t>
            </a:r>
            <a:r>
              <a:rPr lang="en-US" sz="2800" b="1" dirty="0"/>
              <a:t>JSF TAG LIBRARIES</a:t>
            </a:r>
            <a:r>
              <a:rPr lang="en-US" sz="2400" dirty="0"/>
              <a:t/>
            </a:r>
            <a:br>
              <a:rPr lang="en-US" sz="2400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108176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1963" y="562787"/>
            <a:ext cx="8839200" cy="609599"/>
          </a:xfrm>
        </p:spPr>
        <p:txBody>
          <a:bodyPr>
            <a:noAutofit/>
          </a:bodyPr>
          <a:lstStyle/>
          <a:p>
            <a:pPr algn="ctr"/>
            <a:r>
              <a:rPr lang="en-US" sz="2400" dirty="0"/>
              <a:t>JSF TAG LIBRARIES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en-US" sz="1800" dirty="0"/>
              <a:t>The  JSF technology enables to create a UI component model by providing with tag libraries containing simple and reusable tags.</a:t>
            </a:r>
          </a:p>
          <a:p>
            <a:pPr>
              <a:buFont typeface="Wingdings" pitchFamily="2" charset="2"/>
              <a:buChar char="ü"/>
            </a:pPr>
            <a:r>
              <a:rPr lang="en-US" sz="1800" dirty="0"/>
              <a:t>There are two types of JSF tag </a:t>
            </a:r>
            <a:r>
              <a:rPr lang="en-US" sz="1800" dirty="0" err="1"/>
              <a:t>libraries.These</a:t>
            </a:r>
            <a:r>
              <a:rPr lang="en-US" sz="1800" dirty="0"/>
              <a:t> are</a:t>
            </a:r>
            <a:r>
              <a:rPr lang="en-US" sz="1800" dirty="0" smtClean="0"/>
              <a:t>:</a:t>
            </a:r>
          </a:p>
          <a:p>
            <a:pPr>
              <a:buFont typeface="Wingdings" pitchFamily="2" charset="2"/>
              <a:buChar char="ü"/>
            </a:pP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	</a:t>
            </a:r>
            <a:r>
              <a:rPr lang="en-US" sz="1800" b="1" dirty="0" smtClean="0"/>
              <a:t>JSF </a:t>
            </a:r>
            <a:r>
              <a:rPr lang="en-US" sz="1800" b="1" dirty="0"/>
              <a:t>HTML tag library.</a:t>
            </a:r>
          </a:p>
          <a:p>
            <a:pPr marL="0" indent="0">
              <a:buNone/>
            </a:pPr>
            <a:r>
              <a:rPr lang="en-US" sz="1800" b="1" dirty="0" smtClean="0"/>
              <a:t>	JSF </a:t>
            </a:r>
            <a:r>
              <a:rPr lang="en-US" sz="1800" b="1" dirty="0"/>
              <a:t>core tag library</a:t>
            </a:r>
            <a:r>
              <a:rPr lang="en-US" sz="1800" b="1" dirty="0" smtClean="0"/>
              <a:t>.</a:t>
            </a:r>
          </a:p>
          <a:p>
            <a:pPr marL="0" indent="0">
              <a:buNone/>
            </a:pPr>
            <a:endParaRPr lang="en-US" sz="1800" b="1" dirty="0"/>
          </a:p>
          <a:p>
            <a:pPr>
              <a:buFont typeface="Wingdings" pitchFamily="2" charset="2"/>
              <a:buChar char="ü"/>
            </a:pPr>
            <a:r>
              <a:rPr lang="en-US" sz="1800" dirty="0"/>
              <a:t>To use the HTML tag library, you need to use the namespace, http://java.sun.com/jsf/html in the Web page.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00700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	</a:t>
            </a:r>
            <a:r>
              <a:rPr lang="en-US" sz="2800" b="1" dirty="0"/>
              <a:t>HTML TAG LIBRARY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83826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209" y="598414"/>
            <a:ext cx="8839200" cy="37536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dirty="0" smtClean="0"/>
              <a:t>			HTML </a:t>
            </a:r>
            <a:r>
              <a:rPr lang="en-US" sz="2700" dirty="0"/>
              <a:t>TAG </a:t>
            </a:r>
            <a:r>
              <a:rPr lang="en-US" sz="2700" dirty="0" smtClean="0"/>
              <a:t>LIBRARY</a:t>
            </a:r>
            <a:r>
              <a:rPr lang="en-US" dirty="0" smtClean="0"/>
              <a:t>						                                         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…..</a:t>
            </a:r>
            <a:endParaRPr lang="en-US" sz="27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6261" y="1163783"/>
            <a:ext cx="11414040" cy="52391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 smtClean="0"/>
              <a:t>	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smtClean="0"/>
              <a:t>JSF </a:t>
            </a:r>
            <a:r>
              <a:rPr lang="en-US" sz="1800" dirty="0"/>
              <a:t>provides a standard HTML tag library. </a:t>
            </a:r>
            <a:r>
              <a:rPr lang="en-US" sz="1800" dirty="0" smtClean="0"/>
              <a:t>These </a:t>
            </a:r>
            <a:r>
              <a:rPr lang="en-US" sz="1800" dirty="0"/>
              <a:t>tags get rendered into corresponding html output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r>
              <a:rPr lang="en-US" sz="1800" dirty="0"/>
              <a:t>For </a:t>
            </a:r>
            <a:r>
              <a:rPr lang="en-US" sz="1800" dirty="0" smtClean="0"/>
              <a:t>the HTML </a:t>
            </a:r>
            <a:r>
              <a:rPr lang="en-US" sz="1800" dirty="0"/>
              <a:t>tags you need to use the following </a:t>
            </a:r>
            <a:r>
              <a:rPr lang="en-US" sz="1800" dirty="0" err="1"/>
              <a:t>uri</a:t>
            </a:r>
            <a:r>
              <a:rPr lang="en-US" sz="1800" dirty="0"/>
              <a:t> attribute for the JSP </a:t>
            </a:r>
            <a:r>
              <a:rPr lang="en-US" sz="1800" dirty="0" err="1"/>
              <a:t>taglib</a:t>
            </a:r>
            <a:r>
              <a:rPr lang="en-US" sz="1800" dirty="0"/>
              <a:t> directive at the top of the file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r>
              <a:rPr lang="en-US" sz="1800" dirty="0"/>
              <a:t>http://</a:t>
            </a:r>
            <a:r>
              <a:rPr lang="en-US" sz="1800" dirty="0" smtClean="0"/>
              <a:t>java.sun.com/jsf/html</a:t>
            </a:r>
            <a:endParaRPr lang="en-US" sz="1800" dirty="0"/>
          </a:p>
          <a:p>
            <a:pPr marL="0" indent="0">
              <a:buNone/>
            </a:pPr>
            <a:endParaRPr lang="en-US" sz="1800" b="1" dirty="0" smtClean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24173630"/>
              </p:ext>
            </p:extLst>
          </p:nvPr>
        </p:nvGraphicFramePr>
        <p:xfrm>
          <a:off x="581890" y="2553195"/>
          <a:ext cx="10200905" cy="375260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20054"/>
                <a:gridCol w="8080851"/>
              </a:tblGrid>
              <a:tr h="548074">
                <a:tc>
                  <a:txBody>
                    <a:bodyPr/>
                    <a:lstStyle/>
                    <a:p>
                      <a:pPr marL="0" indent="0" algn="ctr" rtl="0" eaLnBrk="1" fontAlgn="base" hangingPunct="1">
                        <a:spcBef>
                          <a:spcPct val="20000"/>
                        </a:spcBef>
                        <a:spcAft>
                          <a:spcPct val="0"/>
                        </a:spcAft>
                        <a:buClr>
                          <a:srgbClr val="4D4D4D"/>
                        </a:buClr>
                        <a:buFont typeface="Times" pitchFamily="18" charset="0"/>
                        <a:buNone/>
                      </a:pPr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HTML Tags</a:t>
                      </a:r>
                      <a:endParaRPr lang="en-US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Tag Summary</a:t>
                      </a:r>
                      <a:endParaRPr lang="en-US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640906">
                <a:tc>
                  <a:txBody>
                    <a:bodyPr/>
                    <a:lstStyle/>
                    <a:p>
                      <a:pPr marL="0" algn="l" defTabSz="1218072" rtl="0" eaLnBrk="1" latinLnBrk="0" hangingPunct="1"/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form</a:t>
                      </a:r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Renders an HTML form element.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&lt;h:form&gt;</a:t>
                      </a:r>
                      <a:endParaRPr lang="en-US" sz="18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2563622">
                <a:tc>
                  <a:txBody>
                    <a:bodyPr/>
                    <a:lstStyle/>
                    <a:p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inputText</a:t>
                      </a: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inputSecret</a:t>
                      </a: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inputTextarea</a:t>
                      </a:r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Renders a HTML input element.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id="username“/&gt;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Renders as an HTML input tag with its type set to "password".</a:t>
                      </a:r>
                    </a:p>
                    <a:p>
                      <a:pPr marL="0" algn="l" defTabSz="1218072" rtl="0" eaLnBrk="1" latinLnBrk="0" hangingPunct="1"/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h:inputSecret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id="password" /&gt;</a:t>
                      </a: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Renders a HTML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textarea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element.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h:inputTextarea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id="address”/&gt;  </a:t>
                      </a:r>
                    </a:p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41219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 smtClean="0"/>
              <a:t>COURSE </a:t>
            </a:r>
            <a:r>
              <a:rPr lang="en-US" sz="2400" dirty="0"/>
              <a:t>O</a:t>
            </a:r>
            <a:r>
              <a:rPr lang="en-US" sz="2400" dirty="0" smtClean="0"/>
              <a:t>BJECTIVE</a:t>
            </a: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2"/>
              </a:buBlip>
            </a:pPr>
            <a:r>
              <a:rPr lang="en-US" sz="1800" dirty="0"/>
              <a:t>JSF- FRAMEWORK</a:t>
            </a:r>
          </a:p>
          <a:p>
            <a:pPr>
              <a:buBlip>
                <a:blip r:embed="rId2"/>
              </a:buBlip>
            </a:pPr>
            <a:r>
              <a:rPr lang="en-US" sz="1800" dirty="0"/>
              <a:t>JSF- LIFE CYCLE </a:t>
            </a:r>
          </a:p>
          <a:p>
            <a:pPr>
              <a:buBlip>
                <a:blip r:embed="rId2"/>
              </a:buBlip>
            </a:pPr>
            <a:r>
              <a:rPr lang="en-US" sz="1800" dirty="0"/>
              <a:t>JSF- COMPONENTS </a:t>
            </a:r>
          </a:p>
          <a:p>
            <a:pPr>
              <a:buBlip>
                <a:blip r:embed="rId2"/>
              </a:buBlip>
            </a:pPr>
            <a:r>
              <a:rPr lang="en-US" sz="1800" dirty="0"/>
              <a:t>JSF-TAG LIBRARY</a:t>
            </a:r>
          </a:p>
          <a:p>
            <a:pPr>
              <a:buBlip>
                <a:blip r:embed="rId2"/>
              </a:buBlip>
            </a:pPr>
            <a:r>
              <a:rPr lang="en-US" sz="1800" dirty="0"/>
              <a:t>JSF-HTML TAG LIBRARY</a:t>
            </a:r>
          </a:p>
          <a:p>
            <a:pPr>
              <a:buBlip>
                <a:blip r:embed="rId2"/>
              </a:buBlip>
            </a:pPr>
            <a:r>
              <a:rPr lang="en-US" sz="1800" dirty="0"/>
              <a:t>JSF-CORE TAG LIBRARY</a:t>
            </a:r>
          </a:p>
          <a:p>
            <a:pPr>
              <a:buBlip>
                <a:blip r:embed="rId2"/>
              </a:buBlip>
            </a:pPr>
            <a:r>
              <a:rPr lang="en-US" sz="1800" dirty="0"/>
              <a:t>JSF-MANAGED BEAN</a:t>
            </a:r>
          </a:p>
          <a:p>
            <a:pPr>
              <a:buBlip>
                <a:blip r:embed="rId2"/>
              </a:buBlip>
            </a:pPr>
            <a:r>
              <a:rPr lang="en-US" sz="1800" dirty="0"/>
              <a:t>JSF-SCOPES OF MANAGED BEAN</a:t>
            </a:r>
          </a:p>
          <a:p>
            <a:pPr>
              <a:buBlip>
                <a:blip r:embed="rId2"/>
              </a:buBlip>
            </a:pPr>
            <a:r>
              <a:rPr lang="en-US" sz="1800" dirty="0"/>
              <a:t>JSF-CONFIGURING MANAGED BEANS</a:t>
            </a:r>
          </a:p>
        </p:txBody>
      </p:sp>
    </p:spTree>
    <p:extLst>
      <p:ext uri="{BB962C8B-B14F-4D97-AF65-F5344CB8AC3E}">
        <p14:creationId xmlns:p14="http://schemas.microsoft.com/office/powerpoint/2010/main" val="21815327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			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….</a:t>
            </a:r>
            <a:endParaRPr lang="en-US" sz="2400" b="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80319670"/>
              </p:ext>
            </p:extLst>
          </p:nvPr>
        </p:nvGraphicFramePr>
        <p:xfrm>
          <a:off x="653142" y="1258785"/>
          <a:ext cx="10058401" cy="382385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8686"/>
                <a:gridCol w="8089715"/>
              </a:tblGrid>
              <a:tr h="444703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HTML Tags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Tag Summary</a:t>
                      </a:r>
                      <a:endParaRPr lang="en-US" sz="1800" dirty="0"/>
                    </a:p>
                  </a:txBody>
                  <a:tcPr/>
                </a:tc>
              </a:tr>
              <a:tr h="3379151">
                <a:tc>
                  <a:txBody>
                    <a:bodyPr/>
                    <a:lstStyle/>
                    <a:p>
                      <a:pPr marL="0" algn="l" defTabSz="1218072" rtl="0" eaLnBrk="1" latinLnBrk="0" hangingPunct="1"/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outputText</a:t>
                      </a: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outputLabel</a:t>
                      </a: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Renders the value of the associated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UIOutput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component.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h:outputText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value="#{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logb.username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}"&gt;&lt;/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h:outputText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Renders a HTML label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element.In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addition to the JSF specification,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MyFaces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allows it to directly give an output text via the "value" attribute.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h:outputLabel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value="First Name" for="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fn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"&gt;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173839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		            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…..</a:t>
            </a:r>
            <a:endParaRPr lang="en-US" sz="24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1165142"/>
              </p:ext>
            </p:extLst>
          </p:nvPr>
        </p:nvGraphicFramePr>
        <p:xfrm>
          <a:off x="700643" y="1531917"/>
          <a:ext cx="10046526" cy="42031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66694"/>
                <a:gridCol w="7179832"/>
              </a:tblGrid>
              <a:tr h="545562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HTML Tags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Tag Summary</a:t>
                      </a:r>
                      <a:endParaRPr lang="en-US" sz="1800" dirty="0"/>
                    </a:p>
                  </a:txBody>
                  <a:tcPr/>
                </a:tc>
              </a:tr>
              <a:tr h="3575176">
                <a:tc>
                  <a:txBody>
                    <a:bodyPr/>
                    <a:lstStyle/>
                    <a:p>
                      <a:pPr marL="0" algn="l" defTabSz="1218072" rtl="0" eaLnBrk="1" latinLnBrk="0" hangingPunct="1"/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outputLink</a:t>
                      </a:r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outputFormt</a:t>
                      </a:r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dirty="0" smtClean="0">
                        <a:latin typeface="+mn-lt"/>
                      </a:endParaRPr>
                    </a:p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Renders a HTML a element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h:outputLink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 value="http://www.google.com"&gt;Click here for Google.com&lt;/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h:outputLink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Renders an HTML text but can accept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parameterised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inputs.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800" kern="1200" dirty="0" smtClean="0">
                        <a:solidFill>
                          <a:srgbClr val="4D4D4D"/>
                        </a:solidFill>
                        <a:latin typeface="+mn-lt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h:outputFormat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value="param0 : {0}, param1 : {1}" &gt;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f:param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value="Number 1" /&gt;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f:param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value="Number 2" /&gt;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 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h:outputFormat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+mn-lt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dirty="0">
                        <a:latin typeface="+mn-lt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664821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																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…..</a:t>
            </a:r>
            <a:endParaRPr lang="en-US" sz="2700" b="0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86533084"/>
              </p:ext>
            </p:extLst>
          </p:nvPr>
        </p:nvGraphicFramePr>
        <p:xfrm>
          <a:off x="407988" y="1576388"/>
          <a:ext cx="10256054" cy="42916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319757"/>
                <a:gridCol w="7936297"/>
              </a:tblGrid>
              <a:tr h="451083"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HTML Tags</a:t>
                      </a:r>
                      <a:endParaRPr lang="en-US" sz="1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 smtClean="0"/>
                        <a:t>Tag Summary</a:t>
                      </a:r>
                      <a:endParaRPr lang="en-US" sz="1800" dirty="0"/>
                    </a:p>
                  </a:txBody>
                  <a:tcPr/>
                </a:tc>
              </a:tr>
              <a:tr h="2617784">
                <a:tc>
                  <a:txBody>
                    <a:bodyPr/>
                    <a:lstStyle/>
                    <a:p>
                      <a:pPr marL="0" algn="l" defTabSz="1218072" rtl="0" eaLnBrk="1" latinLnBrk="0" hangingPunct="1"/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commandButton</a:t>
                      </a: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commandLink</a:t>
                      </a:r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commandButton tag renders an HTML submit button that can be associated with a backing .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h:commandButton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action="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Success.jsp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" value="Login"&gt;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h:commandButton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commandLink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tag renders an HTML anchor tag that behaves like a form submit button and that can be associated with a backing bean .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h:commandLink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action="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Login.jsp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" value="Click here for Home Page"&gt;</a:t>
                      </a: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h:commandLink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dirty="0"/>
                    </a:p>
                  </a:txBody>
                  <a:tcPr/>
                </a:tc>
              </a:tr>
              <a:tr h="366132">
                <a:tc>
                  <a:txBody>
                    <a:bodyPr/>
                    <a:lstStyle/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935286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							    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……</a:t>
            </a:r>
            <a:endParaRPr lang="en-US" sz="2400" b="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48654422"/>
              </p:ext>
            </p:extLst>
          </p:nvPr>
        </p:nvGraphicFramePr>
        <p:xfrm>
          <a:off x="407988" y="1576389"/>
          <a:ext cx="10493560" cy="38401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7813"/>
                <a:gridCol w="7955747"/>
              </a:tblGrid>
              <a:tr h="452477">
                <a:tc>
                  <a:txBody>
                    <a:bodyPr/>
                    <a:lstStyle/>
                    <a:p>
                      <a:r>
                        <a:rPr lang="en-US" dirty="0" smtClean="0"/>
                        <a:t>Tags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Tag Summary</a:t>
                      </a:r>
                      <a:endParaRPr lang="en-US" dirty="0"/>
                    </a:p>
                  </a:txBody>
                  <a:tcPr/>
                </a:tc>
              </a:tr>
              <a:tr h="3350657"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message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messages</a:t>
                      </a:r>
                    </a:p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message tag renders a message for a specific component.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id="username" required="true"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requiredMessage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UserName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cannot be empty“/&gt;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h:message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for="username" style="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color:red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"&gt;&lt;/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h:message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messages tag renders all Faces messages for the current view.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h:messages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style="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color:red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" &gt;&lt;/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h:messages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02314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400" dirty="0"/>
              <a:t>	</a:t>
            </a:r>
            <a:r>
              <a:rPr lang="en-US" sz="2400" dirty="0" smtClean="0"/>
              <a:t>				                      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…..</a:t>
            </a:r>
            <a:endParaRPr lang="en-US" sz="24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endParaRPr lang="en-US" sz="1900" dirty="0"/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23360410"/>
              </p:ext>
            </p:extLst>
          </p:nvPr>
        </p:nvGraphicFramePr>
        <p:xfrm>
          <a:off x="771895" y="1491559"/>
          <a:ext cx="9971940" cy="463951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14453"/>
                <a:gridCol w="7157487"/>
              </a:tblGrid>
              <a:tr h="707595">
                <a:tc>
                  <a:txBody>
                    <a:bodyPr/>
                    <a:lstStyle/>
                    <a:p>
                      <a:r>
                        <a:rPr lang="en-US" dirty="0" smtClean="0"/>
                        <a:t>HTML Tags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Tag Summary</a:t>
                      </a:r>
                      <a:endParaRPr lang="en-US" dirty="0"/>
                    </a:p>
                  </a:txBody>
                  <a:tcPr/>
                </a:tc>
              </a:tr>
              <a:tr h="971558">
                <a:tc>
                  <a:txBody>
                    <a:bodyPr/>
                    <a:lstStyle/>
                    <a:p>
                      <a:pPr marL="0" algn="l" defTabSz="1218072" rtl="0" eaLnBrk="1" latinLnBrk="0" hangingPunct="1"/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selectManyCheckbox</a:t>
                      </a: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selectBooleanCheckbox</a:t>
                      </a:r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l" defTabSz="1218072" rtl="0" eaLnBrk="1" latinLnBrk="0" hangingPunct="1"/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SelectManyCheckbox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tag renders a list of HTML checkboxes</a:t>
                      </a: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h:selectManyCheckbox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id=“language”&gt;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f:selectItem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itemLabel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="English"/&gt;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f:selectItem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itemLabel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="Hindi"/&gt;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f:selectItem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itemLabel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="Tamil"/&gt;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h:selectManyCheckbox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SelectBooleanCheckbox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tag renders an HTML input element of the type "checkbox".</a:t>
                      </a:r>
                    </a:p>
                    <a:p>
                      <a:pPr marL="0" algn="l" defTabSz="1218072" rtl="0" eaLnBrk="1" latinLnBrk="0" hangingPunct="1"/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algn="l" defTabSz="1218072" rtl="0" eaLnBrk="1" latinLnBrk="0" hangingPunct="1"/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h:selectBooleanCheckbox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value="1“ id=“terms”&gt;I accept the terms and condition&lt;/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h:selectBooleanCheckbox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  <a:endParaRPr lang="en-US" sz="1800" kern="1200" dirty="0">
                        <a:solidFill>
                          <a:srgbClr val="FF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94336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0720" y="669665"/>
            <a:ext cx="8839200" cy="609599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							        	   								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…..</a:t>
            </a:r>
            <a:endParaRPr lang="en-US" sz="2700" b="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89270704"/>
              </p:ext>
            </p:extLst>
          </p:nvPr>
        </p:nvGraphicFramePr>
        <p:xfrm>
          <a:off x="312986" y="1671391"/>
          <a:ext cx="10339180" cy="51159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368365"/>
                <a:gridCol w="6970815"/>
              </a:tblGrid>
              <a:tr h="452777">
                <a:tc>
                  <a:txBody>
                    <a:bodyPr/>
                    <a:lstStyle/>
                    <a:p>
                      <a:r>
                        <a:rPr lang="en-US" dirty="0" smtClean="0"/>
                        <a:t>HTML Tags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Tag Summary</a:t>
                      </a:r>
                      <a:endParaRPr lang="en-US" dirty="0"/>
                    </a:p>
                  </a:txBody>
                  <a:tcPr/>
                </a:tc>
              </a:tr>
              <a:tr h="452777">
                <a:tc>
                  <a:txBody>
                    <a:bodyPr/>
                    <a:lstStyle/>
                    <a:p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selectOneRadio</a:t>
                      </a: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SelectOneMenu</a:t>
                      </a:r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SelectOneRadio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tag renders a table of HTML "input" elements of the type "radio".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h:selectOneRadio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 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f:selectItem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itemLabel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="HP"/&gt;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 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f:selectItem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itemLabel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="Lenovo"/&gt;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 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f:selectItem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itemLabel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="Apple"/&gt;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h:selectOneRadio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The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SelectOneMenu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tag renders an HTML "select" element with a "size" of 1 without the "multiple" attribute.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h:selectOneMenu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f:selectItem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itemLabel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="Java"/&gt;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f:selectItem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itemLabel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="J2EE"/&gt;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f:selectItem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itemLabel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="EJB"/&gt;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          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h:selectOneMenu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  <a:tr h="452777">
                <a:tc>
                  <a:txBody>
                    <a:bodyPr/>
                    <a:lstStyle/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569136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				</a:t>
            </a:r>
            <a:r>
              <a:rPr lang="en-US" sz="2800" b="1" dirty="0"/>
              <a:t>CORE TAG LIBRARY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923685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700" dirty="0"/>
              <a:t>CORE TAG LIBRARY</a:t>
            </a: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                                                                    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…..</a:t>
            </a:r>
            <a:endParaRPr lang="en-US" sz="27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2510" y="1389413"/>
            <a:ext cx="11449666" cy="5084767"/>
          </a:xfrm>
          <a:ln>
            <a:solidFill>
              <a:schemeClr val="accent2">
                <a:lumMod val="50000"/>
              </a:schemeClr>
            </a:solidFill>
          </a:ln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100" dirty="0" smtClean="0"/>
              <a:t>	</a:t>
            </a:r>
          </a:p>
          <a:p>
            <a:pPr>
              <a:buBlip>
                <a:blip r:embed="rId2"/>
              </a:buBlip>
            </a:pPr>
            <a:r>
              <a:rPr lang="en-US" sz="1800" dirty="0" smtClean="0"/>
              <a:t>JSF </a:t>
            </a:r>
            <a:r>
              <a:rPr lang="en-US" sz="1800" dirty="0"/>
              <a:t>enables you to perform core actions, such as data conversions</a:t>
            </a:r>
            <a:r>
              <a:rPr lang="en-US" sz="1800" dirty="0" smtClean="0"/>
              <a:t>, validations</a:t>
            </a:r>
            <a:r>
              <a:rPr lang="en-US" sz="1800" dirty="0"/>
              <a:t>, and event handling easily within the application by providing the core tag library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	</a:t>
            </a:r>
            <a:r>
              <a:rPr lang="en-US" sz="1800" dirty="0" smtClean="0">
                <a:solidFill>
                  <a:schemeClr val="bg2">
                    <a:lumMod val="50000"/>
                  </a:schemeClr>
                </a:solidFill>
              </a:rPr>
              <a:t>http://www.sun.java.com/jsf/core</a:t>
            </a:r>
          </a:p>
          <a:p>
            <a:pPr marL="0" indent="0">
              <a:buNone/>
            </a:pPr>
            <a:r>
              <a:rPr lang="en-US" sz="1800" dirty="0" smtClean="0"/>
              <a:t>	</a:t>
            </a:r>
          </a:p>
          <a:p>
            <a:pPr>
              <a:buBlip>
                <a:blip r:embed="rId2"/>
              </a:buBlip>
            </a:pPr>
            <a:r>
              <a:rPr lang="en-US" sz="1800" dirty="0" smtClean="0"/>
              <a:t>A </a:t>
            </a:r>
            <a:r>
              <a:rPr lang="en-US" sz="1800" dirty="0"/>
              <a:t>prefix, f is generally used with the tags defined  in the preceding namespace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>
              <a:buBlip>
                <a:blip r:embed="rId2"/>
              </a:buBlip>
            </a:pPr>
            <a:r>
              <a:rPr lang="en-US" sz="1800" dirty="0" smtClean="0"/>
              <a:t>The </a:t>
            </a:r>
            <a:r>
              <a:rPr lang="en-US" sz="1800" dirty="0"/>
              <a:t>core tag library </a:t>
            </a:r>
            <a:r>
              <a:rPr lang="en-US" sz="1800" dirty="0" smtClean="0"/>
              <a:t>used in JSP is: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pt-BR" sz="1800" dirty="0" smtClean="0"/>
              <a:t>	&lt;%@</a:t>
            </a:r>
            <a:r>
              <a:rPr lang="pt-BR" sz="1800" dirty="0"/>
              <a:t>taglib prefix=</a:t>
            </a:r>
            <a:r>
              <a:rPr lang="pt-BR" sz="1800" i="1" dirty="0"/>
              <a:t>"f" uri="http://java.sun.com/jsf/core"%&gt;</a:t>
            </a: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8864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 smtClean="0"/>
              <a:t>	</a:t>
            </a:r>
            <a:r>
              <a:rPr lang="en-US" sz="2400" dirty="0" smtClean="0"/>
              <a:t>Validators Tag</a:t>
            </a:r>
            <a:br>
              <a:rPr lang="en-US" sz="2400" dirty="0" smtClean="0"/>
            </a:br>
            <a:r>
              <a:rPr lang="en-US" sz="2400" dirty="0" smtClean="0"/>
              <a:t>                                                                                          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…..</a:t>
            </a:r>
            <a:endParaRPr lang="en-US" sz="2400" b="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8946316"/>
              </p:ext>
            </p:extLst>
          </p:nvPr>
        </p:nvGraphicFramePr>
        <p:xfrm>
          <a:off x="301110" y="1422011"/>
          <a:ext cx="10362932" cy="46631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7821"/>
                <a:gridCol w="7455111"/>
              </a:tblGrid>
              <a:tr h="398073">
                <a:tc>
                  <a:txBody>
                    <a:bodyPr/>
                    <a:lstStyle/>
                    <a:p>
                      <a:r>
                        <a:rPr lang="en-US" dirty="0" smtClean="0"/>
                        <a:t>Core Tags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Tag Summary</a:t>
                      </a:r>
                      <a:endParaRPr lang="en-US" dirty="0"/>
                    </a:p>
                  </a:txBody>
                  <a:tcPr/>
                </a:tc>
              </a:tr>
              <a:tr h="3903822">
                <a:tc>
                  <a:txBody>
                    <a:bodyPr/>
                    <a:lstStyle/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f:validateLength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F:validateDoubleRange</a:t>
                      </a:r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This tag can be used to validate user input when the expected value is a string of a specific length</a:t>
                      </a:r>
                      <a:b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</a:br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h:inputSecret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label="Password" id="password“ </a:t>
                      </a:r>
                    </a:p>
                    <a:p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validatorMessage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=Enter the password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btwn</a:t>
                      </a:r>
                      <a:r>
                        <a:rPr lang="en-US" sz="1800" kern="1200" baseline="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4 to 12 character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"&gt;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f:validateLength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maximum=“12" minimum="4"&gt;&lt;/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f:validateLength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h:inputSecret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This tag can be used to validate user input when the expected input is a floating-point value.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id="withdraw“&gt;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f:validateDoubleRange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minimum="20.00" maximum="1000.00" /&gt;</a:t>
                      </a:r>
                    </a:p>
                    <a:p>
                      <a:pPr fontAlgn="base"/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934258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 smtClean="0"/>
              <a:t>Convertor Tags</a:t>
            </a:r>
            <a:endParaRPr lang="en-US" sz="2800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05145720"/>
              </p:ext>
            </p:extLst>
          </p:nvPr>
        </p:nvGraphicFramePr>
        <p:xfrm>
          <a:off x="407988" y="1576388"/>
          <a:ext cx="10232304" cy="49511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05228"/>
                <a:gridCol w="7327076"/>
              </a:tblGrid>
              <a:tr h="470590">
                <a:tc>
                  <a:txBody>
                    <a:bodyPr/>
                    <a:lstStyle/>
                    <a:p>
                      <a:r>
                        <a:rPr lang="en-US" dirty="0" smtClean="0"/>
                        <a:t>Core Tags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Tag Summary</a:t>
                      </a:r>
                      <a:endParaRPr lang="en-US" dirty="0"/>
                    </a:p>
                  </a:txBody>
                  <a:tcPr/>
                </a:tc>
              </a:tr>
              <a:tr h="470590">
                <a:tc>
                  <a:txBody>
                    <a:bodyPr/>
                    <a:lstStyle/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f:convertDateTime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marL="0" marR="0" indent="0" algn="l" defTabSz="1218072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f:convertNumber</a:t>
                      </a:r>
                    </a:p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converts the  date into a human-readable format and supports a range of formatting options. This tag is also used to control the style and appearance of a date on the JSF page.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id="date"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converterMessage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="Enter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dd:mm:yy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format"&gt;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  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f:convertDateTime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pattern="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dd:mm:yy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"/&gt;</a:t>
                      </a:r>
                    </a:p>
                    <a:p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h:inputText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 </a:t>
                      </a:r>
                      <a:r>
                        <a:rPr lang="en-US" sz="1800" kern="1200" dirty="0" err="1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NumberConverter</a:t>
                      </a:r>
                      <a:r>
                        <a:rPr lang="en-US" sz="1800" kern="1200" dirty="0" smtClean="0">
                          <a:solidFill>
                            <a:srgbClr val="4D4D4D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is a JSF converter class that handles the conversion of strings to numbers and vice versa.</a:t>
                      </a:r>
                    </a:p>
                    <a:p>
                      <a:endParaRPr lang="en-US" sz="1800" kern="1200" dirty="0" smtClean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  <a:p>
                      <a:pPr fontAlgn="base"/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h:outputText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id="balance" value="#{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accountBean.balance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}"&gt;</a:t>
                      </a:r>
                    </a:p>
                    <a:p>
                      <a:pPr fontAlgn="base"/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   &lt;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f:convertNumber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currencySymbol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="$" 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groupingUsed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="true"</a:t>
                      </a:r>
                    </a:p>
                    <a:p>
                      <a:pPr fontAlgn="base"/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                     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maxFractionDigits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="2" type="currency" /&gt;</a:t>
                      </a:r>
                    </a:p>
                    <a:p>
                      <a:pPr fontAlgn="base"/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&lt;/</a:t>
                      </a:r>
                      <a:r>
                        <a:rPr lang="en-US" sz="1800" kern="1200" dirty="0" err="1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h:outputText</a:t>
                      </a:r>
                      <a:r>
                        <a:rPr lang="en-US" sz="1800" kern="1200" dirty="0" smtClean="0">
                          <a:solidFill>
                            <a:srgbClr val="FF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&gt;</a:t>
                      </a:r>
                    </a:p>
                    <a:p>
                      <a:endParaRPr lang="en-US" sz="1800" kern="1200" dirty="0">
                        <a:solidFill>
                          <a:srgbClr val="4D4D4D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662151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endParaRPr lang="en-US" dirty="0" smtClean="0"/>
          </a:p>
          <a:p>
            <a:pPr marL="0" indent="0" algn="ctr">
              <a:buNone/>
            </a:pPr>
            <a:r>
              <a:rPr lang="en-US" b="1" dirty="0" smtClean="0"/>
              <a:t>JSF FRAMEWORK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9436892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		</a:t>
            </a:r>
            <a:r>
              <a:rPr lang="en-US" sz="2800" b="1" dirty="0" smtClean="0"/>
              <a:t>       MANAGED </a:t>
            </a:r>
            <a:r>
              <a:rPr lang="en-US" sz="2800" b="1" dirty="0"/>
              <a:t>BEAN</a:t>
            </a:r>
            <a:br>
              <a:rPr lang="en-US" sz="2800" b="1" dirty="0"/>
            </a:br>
            <a:endParaRPr lang="en-US" sz="2800" b="1" dirty="0" smtClean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smtClean="0"/>
              <a:t>		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11624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700" dirty="0"/>
              <a:t>MANAGED BEAN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ü"/>
            </a:pPr>
            <a:r>
              <a:rPr lang="en-US" sz="1800" dirty="0"/>
              <a:t>JSF provides a JavaBean model that enables you to create a Java class to access and store the user data</a:t>
            </a:r>
            <a:r>
              <a:rPr lang="en-US" sz="1800" dirty="0" smtClean="0"/>
              <a:t>.</a:t>
            </a:r>
          </a:p>
          <a:p>
            <a:pPr>
              <a:buFont typeface="Wingdings" pitchFamily="2" charset="2"/>
              <a:buChar char="ü"/>
            </a:pPr>
            <a:endParaRPr lang="en-US" sz="1800" dirty="0"/>
          </a:p>
          <a:p>
            <a:pPr>
              <a:buFont typeface="Wingdings" pitchFamily="2" charset="2"/>
              <a:buChar char="ü"/>
            </a:pPr>
            <a:r>
              <a:rPr lang="en-US" sz="1800" dirty="0"/>
              <a:t>This java class is known as a managed bean</a:t>
            </a:r>
            <a:r>
              <a:rPr lang="en-US" sz="1800" dirty="0" smtClean="0"/>
              <a:t>.</a:t>
            </a:r>
          </a:p>
          <a:p>
            <a:pPr>
              <a:buFont typeface="Wingdings" pitchFamily="2" charset="2"/>
              <a:buChar char="ü"/>
            </a:pPr>
            <a:endParaRPr lang="en-US" sz="1800" dirty="0"/>
          </a:p>
          <a:p>
            <a:pPr>
              <a:buFont typeface="Wingdings" pitchFamily="2" charset="2"/>
              <a:buChar char="ü"/>
            </a:pPr>
            <a:r>
              <a:rPr lang="en-US" sz="1800" dirty="0"/>
              <a:t>The managed bean is associated with the UI </a:t>
            </a:r>
            <a:r>
              <a:rPr lang="en-US" sz="1800" dirty="0" err="1"/>
              <a:t>componenets</a:t>
            </a:r>
            <a:r>
              <a:rPr lang="en-US" sz="1800" dirty="0"/>
              <a:t> to access the user input</a:t>
            </a:r>
            <a:r>
              <a:rPr lang="en-US" sz="1800" dirty="0" smtClean="0"/>
              <a:t>.</a:t>
            </a:r>
          </a:p>
          <a:p>
            <a:pPr>
              <a:buFont typeface="Wingdings" pitchFamily="2" charset="2"/>
              <a:buChar char="ü"/>
            </a:pPr>
            <a:endParaRPr lang="en-US" sz="1800" dirty="0"/>
          </a:p>
          <a:p>
            <a:pPr>
              <a:buFont typeface="Wingdings" pitchFamily="2" charset="2"/>
              <a:buChar char="ü"/>
            </a:pPr>
            <a:r>
              <a:rPr lang="en-US" sz="1800" dirty="0"/>
              <a:t>JSF enables to perform the task by defining the scopes for the lifespan of a managed bean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4186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3209" y="562787"/>
            <a:ext cx="8839200" cy="609599"/>
          </a:xfrm>
        </p:spPr>
        <p:txBody>
          <a:bodyPr>
            <a:normAutofit fontScale="90000"/>
          </a:bodyPr>
          <a:lstStyle/>
          <a:p>
            <a:pPr algn="ctr"/>
            <a:r>
              <a:rPr lang="en-US" sz="2700" dirty="0"/>
              <a:t>SCOPES OF MANAGED BEAN</a:t>
            </a:r>
            <a:r>
              <a:rPr lang="en-US" sz="3200" dirty="0"/>
              <a:t/>
            </a:r>
            <a:br>
              <a:rPr lang="en-US" sz="3200" dirty="0"/>
            </a:br>
            <a:r>
              <a:rPr lang="en-US" sz="3200" dirty="0" smtClean="0"/>
              <a:t>                                                                  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……</a:t>
            </a:r>
            <a:endParaRPr lang="en-US" sz="27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sz="1800" b="1" dirty="0" smtClean="0"/>
              <a:t>None</a:t>
            </a:r>
          </a:p>
          <a:p>
            <a:pPr marL="0" indent="0">
              <a:buNone/>
            </a:pPr>
            <a:r>
              <a:rPr lang="en-US" sz="1800" dirty="0"/>
              <a:t>	Defines that the bean will be neither instantiated nor stored in any scope</a:t>
            </a:r>
            <a:r>
              <a:rPr lang="en-US" sz="18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800" dirty="0"/>
          </a:p>
          <a:p>
            <a:pPr>
              <a:buFont typeface="Wingdings" pitchFamily="2" charset="2"/>
              <a:buChar char="Ø"/>
            </a:pPr>
            <a:r>
              <a:rPr lang="en-US" sz="1800" b="1" dirty="0"/>
              <a:t>View</a:t>
            </a:r>
          </a:p>
          <a:p>
            <a:pPr marL="0" indent="0">
              <a:buNone/>
            </a:pPr>
            <a:r>
              <a:rPr lang="en-US" sz="1800" dirty="0"/>
              <a:t>	Defines that the bean will remain available as long as the user stays on the same page</a:t>
            </a:r>
            <a:r>
              <a:rPr lang="en-US" sz="18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800" dirty="0"/>
          </a:p>
          <a:p>
            <a:pPr>
              <a:buFont typeface="Wingdings" pitchFamily="2" charset="2"/>
              <a:buChar char="Ø"/>
            </a:pPr>
            <a:r>
              <a:rPr lang="en-US" sz="1800" b="1" dirty="0"/>
              <a:t>Request</a:t>
            </a:r>
          </a:p>
          <a:p>
            <a:pPr marL="0" indent="0">
              <a:buNone/>
            </a:pPr>
            <a:r>
              <a:rPr lang="en-US" sz="1800" dirty="0"/>
              <a:t>	Defines that the bean is instantiated and remains available through a single HTTP request.</a:t>
            </a:r>
          </a:p>
          <a:p>
            <a:pPr>
              <a:buFont typeface="Wingdings" pitchFamily="2" charset="2"/>
              <a:buChar char="Ø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292186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algn="ctr"/>
            <a:r>
              <a:rPr lang="en-US" sz="2400" dirty="0"/>
              <a:t>MANAGED BEAN</a:t>
            </a:r>
            <a:br>
              <a:rPr lang="en-US" sz="2400" dirty="0"/>
            </a:br>
            <a:endParaRPr lang="en-US" sz="24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Ø"/>
            </a:pPr>
            <a:r>
              <a:rPr lang="en-US" sz="1800" b="1" dirty="0" smtClean="0"/>
              <a:t>Session</a:t>
            </a:r>
            <a:endParaRPr lang="en-US" sz="1800" b="1" dirty="0"/>
          </a:p>
          <a:p>
            <a:pPr marL="0" indent="0">
              <a:buNone/>
            </a:pPr>
            <a:r>
              <a:rPr lang="en-US" sz="1800" dirty="0"/>
              <a:t>	The session scope for a managed bean defines that the bean will be available from the time a session is established till the time the session is terminated</a:t>
            </a:r>
            <a:r>
              <a:rPr lang="en-US" sz="1800" dirty="0" smtClean="0"/>
              <a:t>.</a:t>
            </a:r>
          </a:p>
          <a:p>
            <a:pPr>
              <a:buFont typeface="Wingdings" pitchFamily="2" charset="2"/>
              <a:buChar char="Ø"/>
            </a:pPr>
            <a:endParaRPr lang="en-US" sz="1800" dirty="0"/>
          </a:p>
          <a:p>
            <a:pPr>
              <a:buFont typeface="Wingdings" pitchFamily="2" charset="2"/>
              <a:buChar char="Ø"/>
            </a:pPr>
            <a:endParaRPr lang="en-US" sz="1800" dirty="0"/>
          </a:p>
          <a:p>
            <a:pPr>
              <a:buFont typeface="Wingdings" pitchFamily="2" charset="2"/>
              <a:buChar char="Ø"/>
            </a:pPr>
            <a:r>
              <a:rPr lang="en-US" sz="1800" b="1" dirty="0" smtClean="0"/>
              <a:t>Application</a:t>
            </a:r>
            <a:endParaRPr lang="en-US" sz="1800" b="1" dirty="0"/>
          </a:p>
          <a:p>
            <a:pPr marL="0" indent="0">
              <a:buNone/>
            </a:pPr>
            <a:r>
              <a:rPr lang="en-US" sz="1800" dirty="0"/>
              <a:t>	The application scope for a managed bean defines that the bean will retain its values </a:t>
            </a:r>
            <a:r>
              <a:rPr lang="en-US" sz="1800" dirty="0" err="1"/>
              <a:t>throught</a:t>
            </a:r>
            <a:r>
              <a:rPr lang="en-US" sz="1800" dirty="0"/>
              <a:t> the lifetime of the Web application.</a:t>
            </a:r>
          </a:p>
          <a:p>
            <a:pPr marL="0" indent="0">
              <a:buNone/>
            </a:pPr>
            <a:r>
              <a:rPr lang="en-US" sz="1800" dirty="0" smtClean="0"/>
              <a:t>	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187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700" dirty="0"/>
              <a:t>CONFIGURING MANAGED  BEANS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US" sz="1800" dirty="0" smtClean="0"/>
              <a:t>	After </a:t>
            </a:r>
            <a:r>
              <a:rPr lang="en-US" sz="1800" dirty="0"/>
              <a:t>the UI and </a:t>
            </a:r>
            <a:r>
              <a:rPr lang="en-US" sz="1800" dirty="0" smtClean="0"/>
              <a:t>managed </a:t>
            </a:r>
            <a:r>
              <a:rPr lang="en-US" sz="1800" dirty="0"/>
              <a:t>beans have been created, the properties in the managed bean have to be mapped with the respective values of the UI components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This mapping can be done in the following ways</a:t>
            </a:r>
            <a:r>
              <a:rPr lang="en-US" sz="1800" dirty="0" smtClean="0"/>
              <a:t>:</a:t>
            </a:r>
          </a:p>
          <a:p>
            <a:pPr marL="0" indent="0">
              <a:buNone/>
            </a:pPr>
            <a:endParaRPr lang="en-US" sz="1800" dirty="0" smtClean="0"/>
          </a:p>
          <a:p>
            <a:pPr lvl="1">
              <a:buBlip>
                <a:blip r:embed="rId2"/>
              </a:buBlip>
            </a:pPr>
            <a:r>
              <a:rPr lang="en-US" sz="1800" dirty="0"/>
              <a:t>Using faces-config.xml file</a:t>
            </a:r>
          </a:p>
          <a:p>
            <a:pPr lvl="1">
              <a:buBlip>
                <a:blip r:embed="rId2"/>
              </a:buBlip>
            </a:pPr>
            <a:r>
              <a:rPr lang="en-US" sz="1800" dirty="0" smtClean="0"/>
              <a:t>Using annotations.</a:t>
            </a:r>
          </a:p>
          <a:p>
            <a:pPr marL="0" indent="0">
              <a:buNone/>
            </a:pPr>
            <a:endParaRPr lang="en-US" sz="1800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317947463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2596" y="574662"/>
            <a:ext cx="8839200" cy="609599"/>
          </a:xfrm>
        </p:spPr>
        <p:txBody>
          <a:bodyPr>
            <a:normAutofit fontScale="90000"/>
          </a:bodyPr>
          <a:lstStyle/>
          <a:p>
            <a:pPr lvl="1" algn="ctr"/>
            <a:r>
              <a:rPr lang="en-US" sz="2700" b="1" dirty="0" smtClean="0"/>
              <a:t> </a:t>
            </a:r>
            <a:r>
              <a:rPr lang="en-US" sz="2700" b="1" dirty="0"/>
              <a:t>faces-config.xml </a:t>
            </a:r>
            <a:r>
              <a:rPr lang="en-US" sz="1800" dirty="0"/>
              <a:t/>
            </a:r>
            <a:br>
              <a:rPr lang="en-US" sz="1800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sz="1800" dirty="0"/>
          </a:p>
          <a:p>
            <a:pPr marL="0" indent="0">
              <a:buNone/>
            </a:pPr>
            <a:r>
              <a:rPr lang="en-US" sz="1800" dirty="0" smtClean="0"/>
              <a:t>	The </a:t>
            </a:r>
            <a:r>
              <a:rPr lang="en-US" sz="1800" dirty="0"/>
              <a:t>root  element of the faces-config.xml file  is &lt;faces-</a:t>
            </a:r>
            <a:r>
              <a:rPr lang="en-US" sz="1800" dirty="0" err="1"/>
              <a:t>config</a:t>
            </a:r>
            <a:r>
              <a:rPr lang="en-US" sz="1800" dirty="0"/>
              <a:t>&gt;</a:t>
            </a:r>
          </a:p>
          <a:p>
            <a:pPr marL="0" indent="0">
              <a:buNone/>
            </a:pPr>
            <a:r>
              <a:rPr lang="en-US" sz="1800" dirty="0"/>
              <a:t>and encloses it all the other </a:t>
            </a:r>
            <a:r>
              <a:rPr lang="en-US" sz="1800" dirty="0" smtClean="0"/>
              <a:t>tags such as,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&lt;managed-bean</a:t>
            </a:r>
            <a:r>
              <a:rPr lang="en-US" sz="1800" dirty="0" smtClean="0"/>
              <a:t>&gt;</a:t>
            </a:r>
          </a:p>
          <a:p>
            <a:pPr marL="0" indent="0">
              <a:buNone/>
            </a:pPr>
            <a:r>
              <a:rPr lang="en-US" sz="1800" dirty="0" smtClean="0"/>
              <a:t> </a:t>
            </a:r>
            <a:r>
              <a:rPr lang="en-US" sz="1800" dirty="0"/>
              <a:t>&lt;</a:t>
            </a:r>
            <a:r>
              <a:rPr lang="en-US" sz="1800" dirty="0" smtClean="0"/>
              <a:t>managed-bean-name&gt;</a:t>
            </a:r>
            <a:r>
              <a:rPr lang="en-US" sz="1800" dirty="0" err="1" smtClean="0"/>
              <a:t>LoginBean</a:t>
            </a:r>
            <a:r>
              <a:rPr lang="en-US" sz="1800" dirty="0"/>
              <a:t>&lt;/managed-bean-name</a:t>
            </a:r>
            <a:r>
              <a:rPr lang="en-US" sz="1800" dirty="0" smtClean="0"/>
              <a:t>&gt;</a:t>
            </a:r>
          </a:p>
          <a:p>
            <a:pPr marL="0" indent="0">
              <a:buNone/>
            </a:pPr>
            <a:r>
              <a:rPr lang="en-US" sz="1800" dirty="0" smtClean="0"/>
              <a:t> </a:t>
            </a:r>
            <a:r>
              <a:rPr lang="en-US" sz="1800" dirty="0"/>
              <a:t>&lt;</a:t>
            </a:r>
            <a:r>
              <a:rPr lang="en-US" sz="1800" dirty="0" smtClean="0"/>
              <a:t>managed-bean-class&gt;</a:t>
            </a:r>
            <a:r>
              <a:rPr lang="en-US" sz="1800" dirty="0" err="1" smtClean="0"/>
              <a:t>com.hexaware.Controller.LoginBean</a:t>
            </a:r>
            <a:r>
              <a:rPr lang="en-US" sz="1800" dirty="0" smtClean="0"/>
              <a:t>&lt;/</a:t>
            </a:r>
            <a:r>
              <a:rPr lang="en-US" sz="1800" dirty="0"/>
              <a:t>managed-bean-class&gt; 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&lt;managed-bean-scope&gt;request&lt;/</a:t>
            </a:r>
            <a:r>
              <a:rPr lang="en-US" sz="1800" dirty="0"/>
              <a:t>managed-bean-scope</a:t>
            </a:r>
            <a:r>
              <a:rPr lang="en-US" sz="1800" dirty="0" smtClean="0"/>
              <a:t>&gt;</a:t>
            </a:r>
          </a:p>
          <a:p>
            <a:pPr marL="0" indent="0">
              <a:buNone/>
            </a:pPr>
            <a:r>
              <a:rPr lang="en-US" sz="1800" dirty="0" smtClean="0"/>
              <a:t> </a:t>
            </a:r>
            <a:r>
              <a:rPr lang="en-US" sz="1800" dirty="0"/>
              <a:t>&lt;/managed-bean&gt;</a:t>
            </a:r>
          </a:p>
        </p:txBody>
      </p:sp>
    </p:spTree>
    <p:extLst>
      <p:ext uri="{BB962C8B-B14F-4D97-AF65-F5344CB8AC3E}">
        <p14:creationId xmlns:p14="http://schemas.microsoft.com/office/powerpoint/2010/main" val="34645356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700" dirty="0" smtClean="0"/>
              <a:t> </a:t>
            </a:r>
            <a:r>
              <a:rPr lang="en-US" sz="2700" dirty="0"/>
              <a:t>ANNOTATIONS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sz="1800" dirty="0" smtClean="0"/>
              <a:t>Managed </a:t>
            </a:r>
            <a:r>
              <a:rPr lang="en-US" sz="1800" dirty="0"/>
              <a:t>beans are identified using the @</a:t>
            </a:r>
            <a:r>
              <a:rPr lang="en-US" sz="1800" dirty="0" err="1"/>
              <a:t>ManagedBean</a:t>
            </a:r>
            <a:r>
              <a:rPr lang="en-US" sz="1800" dirty="0"/>
              <a:t> </a:t>
            </a:r>
            <a:r>
              <a:rPr lang="en-US" sz="1800" dirty="0" smtClean="0"/>
              <a:t>annotation. The </a:t>
            </a:r>
            <a:r>
              <a:rPr lang="en-US" sz="1800" dirty="0"/>
              <a:t>presence of this annotation with a class automatically registers the class as a managed bean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>
              <a:buBlip>
                <a:blip r:embed="rId3"/>
              </a:buBlip>
            </a:pPr>
            <a:r>
              <a:rPr lang="en-US" sz="1800" dirty="0"/>
              <a:t>The managed bean scopes can be declared using annotation, such </a:t>
            </a:r>
            <a:r>
              <a:rPr lang="en-US" sz="1800" dirty="0" smtClean="0"/>
              <a:t>as</a:t>
            </a:r>
          </a:p>
          <a:p>
            <a:pPr marL="0" indent="0">
              <a:buNone/>
            </a:pPr>
            <a:r>
              <a:rPr lang="en-US" sz="1800" dirty="0" smtClean="0"/>
              <a:t>	 </a:t>
            </a:r>
            <a:r>
              <a:rPr lang="en-US" sz="1800" dirty="0"/>
              <a:t>@</a:t>
            </a:r>
            <a:r>
              <a:rPr lang="en-US" sz="1800" dirty="0" err="1"/>
              <a:t>RequestScoped</a:t>
            </a:r>
            <a:r>
              <a:rPr lang="en-US" sz="1800" dirty="0" smtClean="0"/>
              <a:t>,</a:t>
            </a:r>
          </a:p>
          <a:p>
            <a:pPr marL="0" indent="0">
              <a:buNone/>
            </a:pPr>
            <a:r>
              <a:rPr lang="en-US" sz="1800" dirty="0" smtClean="0"/>
              <a:t> 	@</a:t>
            </a:r>
            <a:r>
              <a:rPr lang="en-US" sz="1800" dirty="0" err="1"/>
              <a:t>SessionScoped</a:t>
            </a:r>
            <a:r>
              <a:rPr lang="en-US" sz="1800" dirty="0"/>
              <a:t>, 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	@</a:t>
            </a:r>
            <a:r>
              <a:rPr lang="en-US" sz="1800" dirty="0" err="1"/>
              <a:t>ApplicationScoped</a:t>
            </a:r>
            <a:r>
              <a:rPr lang="en-US" sz="1800" dirty="0" smtClean="0"/>
              <a:t>,</a:t>
            </a:r>
          </a:p>
          <a:p>
            <a:pPr marL="0" indent="0">
              <a:buNone/>
            </a:pPr>
            <a:r>
              <a:rPr lang="en-US" sz="1800" dirty="0" smtClean="0"/>
              <a:t> 	@</a:t>
            </a:r>
            <a:r>
              <a:rPr lang="en-US" sz="1800" dirty="0" err="1"/>
              <a:t>ViewScoped</a:t>
            </a:r>
            <a:r>
              <a:rPr lang="en-US" sz="1800" dirty="0"/>
              <a:t> </a:t>
            </a:r>
            <a:endParaRPr lang="en-US" sz="1800" dirty="0" smtClean="0"/>
          </a:p>
          <a:p>
            <a:pPr marL="0" indent="0">
              <a:buNone/>
            </a:pPr>
            <a:r>
              <a:rPr lang="en-US" sz="1800" dirty="0" smtClean="0"/>
              <a:t> 	@</a:t>
            </a:r>
            <a:r>
              <a:rPr lang="en-US" sz="1800" dirty="0" err="1"/>
              <a:t>NoneScoped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 smtClean="0"/>
          </a:p>
          <a:p>
            <a:pPr>
              <a:buBlip>
                <a:blip r:embed="rId3"/>
              </a:buBlip>
            </a:pPr>
            <a:r>
              <a:rPr lang="en-US" sz="1800" dirty="0" smtClean="0"/>
              <a:t>These </a:t>
            </a:r>
            <a:r>
              <a:rPr lang="en-US" sz="1800" dirty="0"/>
              <a:t>annotations are part of the </a:t>
            </a:r>
            <a:r>
              <a:rPr lang="en-US" sz="1800" dirty="0" err="1"/>
              <a:t>javax.faces.bean</a:t>
            </a:r>
            <a:r>
              <a:rPr lang="en-US" sz="1800" dirty="0"/>
              <a:t> package</a:t>
            </a:r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 smtClean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41198229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700" dirty="0"/>
              <a:t>BINDING MANAGED BEANS WITH UI COMPONENTS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itchFamily="2" charset="2"/>
              <a:buChar char="Ø"/>
            </a:pPr>
            <a:r>
              <a:rPr lang="en-US" sz="1800" dirty="0"/>
              <a:t>To bind the UI components with the managed bean properties, you can use the JSF Expression Language(EL</a:t>
            </a:r>
            <a:r>
              <a:rPr lang="en-US" sz="1800" dirty="0" smtClean="0"/>
              <a:t>).</a:t>
            </a:r>
          </a:p>
          <a:p>
            <a:pPr>
              <a:buFont typeface="Wingdings" pitchFamily="2" charset="2"/>
              <a:buChar char="Ø"/>
            </a:pPr>
            <a:endParaRPr lang="en-US" sz="1800" dirty="0"/>
          </a:p>
          <a:p>
            <a:pPr>
              <a:buFont typeface="Wingdings" pitchFamily="2" charset="2"/>
              <a:buChar char="Ø"/>
            </a:pPr>
            <a:r>
              <a:rPr lang="en-US" sz="1800" dirty="0"/>
              <a:t>An EL is used to access the properties of the managed bean by using expression that start with delimiters  #{}.</a:t>
            </a:r>
          </a:p>
          <a:p>
            <a:pPr marL="0" indent="0">
              <a:buNone/>
            </a:pPr>
            <a:r>
              <a:rPr lang="en-US" sz="1800" dirty="0"/>
              <a:t> </a:t>
            </a:r>
          </a:p>
          <a:p>
            <a:pPr marL="0" indent="0">
              <a:buNone/>
            </a:pPr>
            <a:r>
              <a:rPr lang="en-US" sz="1800" dirty="0"/>
              <a:t> </a:t>
            </a:r>
            <a:r>
              <a:rPr lang="en-US" sz="1800" b="1" dirty="0" smtClean="0"/>
              <a:t> </a:t>
            </a:r>
            <a:endParaRPr lang="en-US" sz="1800" b="1" dirty="0"/>
          </a:p>
          <a:p>
            <a:pPr>
              <a:buFont typeface="Wingdings" pitchFamily="2" charset="2"/>
              <a:buChar char="Ø"/>
            </a:pPr>
            <a:r>
              <a:rPr lang="en-US" sz="1800" b="1" dirty="0"/>
              <a:t>Value Expressions.</a:t>
            </a:r>
          </a:p>
          <a:p>
            <a:pPr marL="0" indent="0">
              <a:buNone/>
            </a:pPr>
            <a:r>
              <a:rPr lang="en-US" sz="1800" dirty="0"/>
              <a:t>Value expression are used to bind the value of </a:t>
            </a:r>
            <a:r>
              <a:rPr lang="en-US" sz="1800" dirty="0" err="1"/>
              <a:t>aUI</a:t>
            </a:r>
            <a:r>
              <a:rPr lang="en-US" sz="1800" dirty="0"/>
              <a:t> component’s to a bean property by using the value attribute of the UI component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#{</a:t>
            </a:r>
            <a:r>
              <a:rPr lang="en-US" sz="1800" dirty="0" err="1"/>
              <a:t>bean_name.property_name</a:t>
            </a:r>
            <a:r>
              <a:rPr lang="en-US" sz="1800" dirty="0"/>
              <a:t>}</a:t>
            </a:r>
          </a:p>
          <a:p>
            <a:pPr marL="0" indent="0">
              <a:buNone/>
            </a:pPr>
            <a:r>
              <a:rPr lang="en-US" sz="1800" dirty="0"/>
              <a:t> 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1846658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700" dirty="0"/>
              <a:t>EXAMPLE OF MANAGED </a:t>
            </a:r>
            <a:r>
              <a:rPr lang="en-US" sz="2700" dirty="0" smtClean="0"/>
              <a:t>BEAN</a:t>
            </a:r>
            <a:r>
              <a:rPr lang="en-US" dirty="0"/>
              <a:t/>
            </a:r>
            <a:br>
              <a:rPr lang="en-US" dirty="0"/>
            </a:br>
            <a:r>
              <a:rPr lang="en-US" sz="2700" b="0" dirty="0" smtClean="0"/>
              <a:t>                                                                      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….</a:t>
            </a:r>
            <a:endParaRPr lang="en-US" sz="27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9931" y="1517138"/>
            <a:ext cx="11373491" cy="489766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800" dirty="0"/>
              <a:t>import </a:t>
            </a:r>
            <a:r>
              <a:rPr lang="en-US" sz="1800" dirty="0" err="1"/>
              <a:t>javax.faces.bean.ManagedBean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/>
              <a:t>import </a:t>
            </a:r>
            <a:r>
              <a:rPr lang="en-US" sz="1800" dirty="0" err="1"/>
              <a:t>javax.faces.bean.RequestScoped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 smtClean="0"/>
              <a:t>@</a:t>
            </a:r>
            <a:r>
              <a:rPr lang="en-US" sz="1800" dirty="0" err="1"/>
              <a:t>ManagedBean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@</a:t>
            </a:r>
            <a:r>
              <a:rPr lang="en-US" sz="1800" dirty="0" err="1"/>
              <a:t>RequestScoped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public class Manage</a:t>
            </a:r>
          </a:p>
          <a:p>
            <a:pPr marL="0" indent="0">
              <a:buNone/>
            </a:pPr>
            <a:r>
              <a:rPr lang="en-US" sz="1800" dirty="0"/>
              <a:t> {</a:t>
            </a:r>
          </a:p>
          <a:p>
            <a:pPr marL="0" indent="0">
              <a:buNone/>
            </a:pPr>
            <a:r>
              <a:rPr lang="en-US" sz="1800" dirty="0"/>
              <a:t>   String username;</a:t>
            </a:r>
          </a:p>
          <a:p>
            <a:pPr marL="0" indent="0">
              <a:buNone/>
            </a:pPr>
            <a:r>
              <a:rPr lang="en-US" sz="1800" dirty="0"/>
              <a:t>   String password;  </a:t>
            </a:r>
          </a:p>
          <a:p>
            <a:pPr marL="0" indent="0">
              <a:buNone/>
            </a:pPr>
            <a:r>
              <a:rPr lang="en-US" sz="1800" dirty="0" smtClean="0"/>
              <a:t>    ………………..</a:t>
            </a:r>
          </a:p>
          <a:p>
            <a:pPr marL="0" indent="0">
              <a:buNone/>
            </a:pPr>
            <a:r>
              <a:rPr lang="en-US" sz="1800" dirty="0"/>
              <a:t> </a:t>
            </a:r>
            <a:r>
              <a:rPr lang="en-US" sz="1800" dirty="0" smtClean="0"/>
              <a:t>   ……………….//Getters and Setters</a:t>
            </a:r>
            <a:endParaRPr lang="en-US" sz="1800" dirty="0"/>
          </a:p>
          <a:p>
            <a:pPr marL="0" indent="0">
              <a:buNone/>
            </a:pPr>
            <a:r>
              <a:rPr lang="en-US" sz="1800" dirty="0"/>
              <a:t>}</a:t>
            </a:r>
          </a:p>
          <a:p>
            <a:pPr marL="0" indent="0">
              <a:buNone/>
            </a:pPr>
            <a:r>
              <a:rPr lang="en-US" sz="1800" dirty="0"/>
              <a:t>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24639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3100" dirty="0"/>
              <a:t>Steps to create UI using JSF:</a:t>
            </a:r>
            <a:r>
              <a:rPr lang="en-US" dirty="0"/>
              <a:t/>
            </a:r>
            <a:br>
              <a:rPr lang="en-US" dirty="0"/>
            </a:br>
            <a:r>
              <a:rPr lang="en-US" sz="2700" b="0" dirty="0" smtClean="0"/>
              <a:t>							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</a:t>
            </a:r>
            <a:endParaRPr lang="en-US" sz="27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 smtClean="0"/>
              <a:t>Create a Dynamic Web Project.</a:t>
            </a:r>
          </a:p>
          <a:p>
            <a:pPr lvl="1"/>
            <a:r>
              <a:rPr lang="en-US" sz="1800" dirty="0" smtClean="0"/>
              <a:t>Project Name: </a:t>
            </a:r>
            <a:r>
              <a:rPr lang="en-US" sz="1800" dirty="0" err="1" smtClean="0"/>
              <a:t>JSFWebProject</a:t>
            </a:r>
            <a:endParaRPr lang="en-US" sz="1800" dirty="0" smtClean="0"/>
          </a:p>
          <a:p>
            <a:pPr lvl="1"/>
            <a:r>
              <a:rPr lang="en-US" sz="1800" dirty="0" smtClean="0"/>
              <a:t>Configuration: </a:t>
            </a:r>
            <a:r>
              <a:rPr lang="en-US" sz="1800" dirty="0" err="1" smtClean="0"/>
              <a:t>JavaServer</a:t>
            </a:r>
            <a:r>
              <a:rPr lang="en-US" sz="1800" dirty="0" smtClean="0"/>
              <a:t> Faces v2.0 Project</a:t>
            </a:r>
          </a:p>
          <a:p>
            <a:pPr lvl="1"/>
            <a:r>
              <a:rPr lang="en-US" sz="1800" dirty="0" smtClean="0"/>
              <a:t>JSF Capabilities: Download Library-&gt;JSF 2.0(</a:t>
            </a:r>
            <a:r>
              <a:rPr lang="en-US" sz="1800" dirty="0" err="1" smtClean="0"/>
              <a:t>Mojarra</a:t>
            </a:r>
            <a:r>
              <a:rPr lang="en-US" sz="1800" dirty="0" smtClean="0"/>
              <a:t> 2.0.3-FCS)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US" sz="1800" dirty="0" smtClean="0"/>
              <a:t>Add JSF jar files :</a:t>
            </a:r>
          </a:p>
          <a:p>
            <a:pPr lvl="1"/>
            <a:endParaRPr lang="en-US" sz="1533" dirty="0" smtClean="0"/>
          </a:p>
          <a:p>
            <a:pPr lvl="1"/>
            <a:endParaRPr lang="en-US" sz="1533" dirty="0"/>
          </a:p>
          <a:p>
            <a:pPr marL="609036" lvl="1" indent="0">
              <a:buNone/>
            </a:pPr>
            <a:endParaRPr lang="en-US" sz="1533" dirty="0" smtClean="0"/>
          </a:p>
          <a:p>
            <a:pPr marL="609036" lvl="1" indent="0">
              <a:buNone/>
            </a:pPr>
            <a:endParaRPr lang="en-US" sz="1533" dirty="0" smtClean="0"/>
          </a:p>
        </p:txBody>
      </p:sp>
      <p:graphicFrame>
        <p:nvGraphicFramePr>
          <p:cNvPr id="4" name="Object 3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07052241"/>
              </p:ext>
            </p:extLst>
          </p:nvPr>
        </p:nvGraphicFramePr>
        <p:xfrm>
          <a:off x="2266207" y="3892036"/>
          <a:ext cx="9144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7" name="Packager Shell Object" showAsIcon="1" r:id="rId3" imgW="914760" imgH="685800" progId="Package">
                  <p:embed/>
                </p:oleObj>
              </mc:Choice>
              <mc:Fallback>
                <p:oleObj name="Packager Shell Object" showAsIcon="1" r:id="rId3" imgW="914760" imgH="685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266207" y="3892036"/>
                        <a:ext cx="9144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5068845"/>
              </p:ext>
            </p:extLst>
          </p:nvPr>
        </p:nvGraphicFramePr>
        <p:xfrm>
          <a:off x="3671619" y="3892035"/>
          <a:ext cx="7874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8" name="Packager Shell Object" showAsIcon="1" r:id="rId5" imgW="787680" imgH="685800" progId="Package">
                  <p:embed/>
                </p:oleObj>
              </mc:Choice>
              <mc:Fallback>
                <p:oleObj name="Packager Shell Object" showAsIcon="1" r:id="rId5" imgW="787680" imgH="685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671619" y="3892035"/>
                        <a:ext cx="7874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22283054"/>
              </p:ext>
            </p:extLst>
          </p:nvPr>
        </p:nvGraphicFramePr>
        <p:xfrm>
          <a:off x="3799444" y="4853936"/>
          <a:ext cx="5080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69" name="Packager Shell Object" showAsIcon="1" r:id="rId7" imgW="507960" imgH="685800" progId="Package">
                  <p:embed/>
                </p:oleObj>
              </mc:Choice>
              <mc:Fallback>
                <p:oleObj name="Packager Shell Object" showAsIcon="1" r:id="rId7" imgW="507960" imgH="685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3799444" y="4853936"/>
                        <a:ext cx="5080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56623811"/>
              </p:ext>
            </p:extLst>
          </p:nvPr>
        </p:nvGraphicFramePr>
        <p:xfrm>
          <a:off x="6300767" y="3939536"/>
          <a:ext cx="8255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0" name="Packager Shell Object" showAsIcon="1" r:id="rId9" imgW="825840" imgH="685800" progId="Package">
                  <p:embed/>
                </p:oleObj>
              </mc:Choice>
              <mc:Fallback>
                <p:oleObj name="Packager Shell Object" showAsIcon="1" r:id="rId9" imgW="825840" imgH="685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6300767" y="3939536"/>
                        <a:ext cx="8255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5784974"/>
              </p:ext>
            </p:extLst>
          </p:nvPr>
        </p:nvGraphicFramePr>
        <p:xfrm>
          <a:off x="4936259" y="4853936"/>
          <a:ext cx="11557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1" name="Packager Shell Object" showAsIcon="1" r:id="rId11" imgW="1155960" imgH="685800" progId="Package">
                  <p:embed/>
                </p:oleObj>
              </mc:Choice>
              <mc:Fallback>
                <p:oleObj name="Packager Shell Object" showAsIcon="1" r:id="rId11" imgW="1155960" imgH="685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4936259" y="4853936"/>
                        <a:ext cx="11557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74173851"/>
              </p:ext>
            </p:extLst>
          </p:nvPr>
        </p:nvGraphicFramePr>
        <p:xfrm>
          <a:off x="2010807" y="4960814"/>
          <a:ext cx="12827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2" name="Packager Shell Object" showAsIcon="1" r:id="rId13" imgW="1283040" imgH="685800" progId="Package">
                  <p:embed/>
                </p:oleObj>
              </mc:Choice>
              <mc:Fallback>
                <p:oleObj name="Packager Shell Object" showAsIcon="1" r:id="rId13" imgW="1283040" imgH="685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2010807" y="4960814"/>
                        <a:ext cx="12827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7701380"/>
              </p:ext>
            </p:extLst>
          </p:nvPr>
        </p:nvGraphicFramePr>
        <p:xfrm>
          <a:off x="4816929" y="3927661"/>
          <a:ext cx="990600" cy="685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473" name="Packager Shell Object" showAsIcon="1" r:id="rId15" imgW="990720" imgH="685800" progId="Package">
                  <p:embed/>
                </p:oleObj>
              </mc:Choice>
              <mc:Fallback>
                <p:oleObj name="Packager Shell Object" showAsIcon="1" r:id="rId15" imgW="990720" imgH="68580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6"/>
                      <a:stretch>
                        <a:fillRect/>
                      </a:stretch>
                    </p:blipFill>
                    <p:spPr>
                      <a:xfrm>
                        <a:off x="4816929" y="3927661"/>
                        <a:ext cx="990600" cy="685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2345302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400" dirty="0"/>
              <a:t>JSF </a:t>
            </a:r>
            <a:r>
              <a:rPr lang="en-US" sz="2400" dirty="0" smtClean="0"/>
              <a:t>FRAMEWORK</a:t>
            </a:r>
            <a:br>
              <a:rPr lang="en-US" sz="2400" dirty="0" smtClean="0"/>
            </a:br>
            <a:r>
              <a:rPr lang="en-US" sz="2700" b="0" dirty="0" smtClean="0"/>
              <a:t>                                                                                 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……                                                     </a:t>
            </a:r>
            <a:endParaRPr lang="en-US" sz="27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2434" y="1540889"/>
            <a:ext cx="11373491" cy="4897665"/>
          </a:xfrm>
        </p:spPr>
        <p:txBody>
          <a:bodyPr/>
          <a:lstStyle/>
          <a:p>
            <a:pPr>
              <a:buBlip>
                <a:blip r:embed="rId3"/>
              </a:buBlip>
            </a:pPr>
            <a:r>
              <a:rPr lang="en-US" sz="1800" dirty="0" smtClean="0"/>
              <a:t>Java Server Faces (JSF), </a:t>
            </a:r>
            <a:r>
              <a:rPr lang="en-US" sz="1800" dirty="0"/>
              <a:t>is an MVC web framework 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/>
          </a:p>
          <a:p>
            <a:pPr>
              <a:buBlip>
                <a:blip r:embed="rId3"/>
              </a:buBlip>
            </a:pPr>
            <a:r>
              <a:rPr lang="en-US" sz="1800" dirty="0"/>
              <a:t>Provides built-in support for converting and validating the user data. </a:t>
            </a:r>
            <a:r>
              <a:rPr lang="en-US" sz="1800" dirty="0" smtClean="0"/>
              <a:t> </a:t>
            </a:r>
          </a:p>
          <a:p>
            <a:pPr marL="0" indent="0">
              <a:buNone/>
            </a:pPr>
            <a:endParaRPr lang="en-US" sz="1800" dirty="0"/>
          </a:p>
          <a:p>
            <a:pPr>
              <a:buBlip>
                <a:blip r:embed="rId3"/>
              </a:buBlip>
            </a:pPr>
            <a:r>
              <a:rPr lang="en-US" sz="1800" dirty="0"/>
              <a:t>Enables the developers to easily segregate the UI(View),user data(Model),and the code(Controller) that  controls the communication between user data and UI</a:t>
            </a:r>
            <a:r>
              <a:rPr lang="en-US" sz="1800" dirty="0" smtClean="0"/>
              <a:t>.</a:t>
            </a:r>
          </a:p>
          <a:p>
            <a:pPr marL="0" indent="0">
              <a:buNone/>
            </a:pPr>
            <a:endParaRPr lang="en-US" sz="1800" dirty="0" smtClean="0"/>
          </a:p>
          <a:p>
            <a:pPr>
              <a:buBlip>
                <a:blip r:embed="rId3"/>
              </a:buBlip>
            </a:pPr>
            <a:r>
              <a:rPr lang="en-US" sz="1800" dirty="0" smtClean="0"/>
              <a:t>The </a:t>
            </a:r>
            <a:r>
              <a:rPr lang="en-US" sz="1800" dirty="0"/>
              <a:t>JSF architecture provides render kits that perform browser-independent rendering of the Web Pages.</a:t>
            </a:r>
          </a:p>
          <a:p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16601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																</a:t>
            </a:r>
            <a:r>
              <a:rPr lang="en-US" b="0" dirty="0" err="1" smtClean="0"/>
              <a:t>Contd</a:t>
            </a:r>
            <a:r>
              <a:rPr lang="en-US" b="0" dirty="0" smtClean="0"/>
              <a:t>…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 smtClean="0"/>
              <a:t>Create a </a:t>
            </a:r>
            <a:r>
              <a:rPr lang="en-US" sz="1800" dirty="0" err="1" smtClean="0"/>
              <a:t>Login.jsp</a:t>
            </a:r>
            <a:r>
              <a:rPr lang="en-US" sz="1800" dirty="0" smtClean="0"/>
              <a:t>  file</a:t>
            </a:r>
          </a:p>
          <a:p>
            <a:pPr marL="0" indent="0">
              <a:buNone/>
            </a:pPr>
            <a:endParaRPr lang="en-US" sz="1800" dirty="0" smtClean="0"/>
          </a:p>
          <a:p>
            <a:pPr lvl="1"/>
            <a:r>
              <a:rPr lang="pt-BR" sz="1800" dirty="0" smtClean="0"/>
              <a:t>&lt;%@</a:t>
            </a:r>
            <a:r>
              <a:rPr lang="pt-BR" sz="1800" dirty="0"/>
              <a:t>taglib prefix=</a:t>
            </a:r>
            <a:r>
              <a:rPr lang="pt-BR" sz="1800" i="1" dirty="0"/>
              <a:t>"h" uri="http://java.sun.com/jsf/html</a:t>
            </a:r>
            <a:r>
              <a:rPr lang="pt-BR" sz="1800" i="1" dirty="0" smtClean="0"/>
              <a:t>"%&gt;</a:t>
            </a:r>
          </a:p>
          <a:p>
            <a:pPr lvl="1"/>
            <a:r>
              <a:rPr lang="pt-BR" sz="1800" dirty="0" smtClean="0"/>
              <a:t>%@</a:t>
            </a:r>
            <a:r>
              <a:rPr lang="pt-BR" sz="1800" dirty="0"/>
              <a:t>taglib  prefix=</a:t>
            </a:r>
            <a:r>
              <a:rPr lang="pt-BR" sz="1800" i="1" dirty="0"/>
              <a:t>"f" uri="http://java.sun.com/jsf/core</a:t>
            </a:r>
            <a:r>
              <a:rPr lang="pt-BR" sz="1800" i="1" dirty="0" smtClean="0"/>
              <a:t>"%&gt; </a:t>
            </a:r>
          </a:p>
          <a:p>
            <a:pPr marL="609036" lvl="1" indent="0">
              <a:buNone/>
            </a:pPr>
            <a:endParaRPr lang="pt-BR" sz="1800" i="1" dirty="0" smtClean="0"/>
          </a:p>
          <a:p>
            <a:pPr marL="285750" lvl="1" indent="-285750">
              <a:buFont typeface="Wingdings" panose="05000000000000000000" pitchFamily="2" charset="2"/>
              <a:buChar char="v"/>
            </a:pPr>
            <a:r>
              <a:rPr lang="pt-BR" sz="1800" dirty="0" smtClean="0"/>
              <a:t>Include </a:t>
            </a:r>
            <a:r>
              <a:rPr lang="pt-BR" sz="1800" dirty="0"/>
              <a:t>the following code to create a Login </a:t>
            </a:r>
            <a:r>
              <a:rPr lang="pt-BR" sz="1800" dirty="0" smtClean="0"/>
              <a:t>form of Login.jsp</a:t>
            </a:r>
            <a:endParaRPr lang="pt-BR" sz="1800" dirty="0"/>
          </a:p>
          <a:p>
            <a:pPr marL="0" indent="0">
              <a:buNone/>
            </a:pPr>
            <a:endParaRPr lang="fr-FR" sz="1800" i="1" dirty="0" smtClean="0"/>
          </a:p>
          <a:p>
            <a:pPr marL="532907" lvl="1" indent="0">
              <a:buNone/>
            </a:pPr>
            <a:r>
              <a:rPr lang="fr-FR" sz="1800" dirty="0" smtClean="0"/>
              <a:t>&lt;%@ </a:t>
            </a:r>
            <a:r>
              <a:rPr lang="fr-FR" sz="1800" dirty="0"/>
              <a:t>page </a:t>
            </a:r>
            <a:r>
              <a:rPr lang="fr-FR" sz="1800" dirty="0" err="1"/>
              <a:t>language</a:t>
            </a:r>
            <a:r>
              <a:rPr lang="fr-FR" sz="1800" dirty="0"/>
              <a:t>=</a:t>
            </a:r>
            <a:r>
              <a:rPr lang="fr-FR" sz="1800" i="1" dirty="0"/>
              <a:t>"java" </a:t>
            </a:r>
            <a:r>
              <a:rPr lang="fr-FR" sz="1800" i="1" dirty="0" err="1"/>
              <a:t>contentType</a:t>
            </a:r>
            <a:r>
              <a:rPr lang="fr-FR" sz="1800" i="1" dirty="0"/>
              <a:t>="</a:t>
            </a:r>
            <a:r>
              <a:rPr lang="fr-FR" sz="1800" i="1" dirty="0" err="1"/>
              <a:t>text</a:t>
            </a:r>
            <a:r>
              <a:rPr lang="fr-FR" sz="1800" i="1" dirty="0"/>
              <a:t>/html; </a:t>
            </a:r>
            <a:r>
              <a:rPr lang="fr-FR" sz="1800" i="1" dirty="0" err="1"/>
              <a:t>charset</a:t>
            </a:r>
            <a:r>
              <a:rPr lang="fr-FR" sz="1800" i="1" dirty="0"/>
              <a:t>=ISO-8859-1« </a:t>
            </a:r>
          </a:p>
          <a:p>
            <a:pPr marL="532907" lvl="1" indent="0">
              <a:buNone/>
            </a:pPr>
            <a:r>
              <a:rPr lang="en-US" sz="1800" dirty="0" smtClean="0"/>
              <a:t>    </a:t>
            </a:r>
            <a:r>
              <a:rPr lang="en-US" sz="1800" dirty="0" err="1" smtClean="0"/>
              <a:t>pageEncoding</a:t>
            </a:r>
            <a:r>
              <a:rPr lang="en-US" sz="1800" dirty="0"/>
              <a:t>=</a:t>
            </a:r>
            <a:r>
              <a:rPr lang="en-US" sz="1800" i="1" dirty="0"/>
              <a:t>"ISO-8859-1"%&gt;</a:t>
            </a:r>
          </a:p>
          <a:p>
            <a:pPr marL="532907" lvl="1" indent="0">
              <a:buNone/>
            </a:pPr>
            <a:r>
              <a:rPr lang="pt-BR" sz="1800" dirty="0" smtClean="0"/>
              <a:t>&lt;%@</a:t>
            </a:r>
            <a:r>
              <a:rPr lang="pt-BR" sz="1800" dirty="0"/>
              <a:t>taglib prefix=</a:t>
            </a:r>
            <a:r>
              <a:rPr lang="pt-BR" sz="1800" i="1" dirty="0"/>
              <a:t>"h" uri="http://java.sun.com/jsf/html"%&gt;</a:t>
            </a:r>
          </a:p>
          <a:p>
            <a:pPr marL="532907" lvl="1" indent="0">
              <a:buNone/>
            </a:pPr>
            <a:r>
              <a:rPr lang="pt-BR" sz="1800" dirty="0" smtClean="0"/>
              <a:t>&lt;%@</a:t>
            </a:r>
            <a:r>
              <a:rPr lang="pt-BR" sz="1800" dirty="0"/>
              <a:t>taglib  prefix=</a:t>
            </a:r>
            <a:r>
              <a:rPr lang="pt-BR" sz="1800" i="1" dirty="0"/>
              <a:t>"f" uri="http://java.sun.com/jsf/core</a:t>
            </a:r>
            <a:r>
              <a:rPr lang="pt-BR" sz="1800" i="1" dirty="0" smtClean="0"/>
              <a:t>"%&gt;</a:t>
            </a:r>
            <a:r>
              <a:rPr lang="en-US" sz="1800" dirty="0" smtClean="0"/>
              <a:t>  </a:t>
            </a:r>
            <a:endParaRPr lang="en-US" sz="1800" i="1" dirty="0"/>
          </a:p>
          <a:p>
            <a:pPr marL="532907" lvl="1" indent="0">
              <a:buNone/>
            </a:pPr>
            <a:r>
              <a:rPr lang="en-US" sz="1800" dirty="0" smtClean="0"/>
              <a:t>&lt;!</a:t>
            </a:r>
            <a:r>
              <a:rPr lang="en-US" sz="1800" dirty="0"/>
              <a:t>DOCTYPE html PUBLIC "-//W3C//DTD HTML 4.01 Transitional//EN" </a:t>
            </a:r>
            <a:r>
              <a:rPr lang="en-US" sz="1800" dirty="0" smtClean="0"/>
              <a:t>       "</a:t>
            </a:r>
            <a:r>
              <a:rPr lang="en-US" sz="1800" dirty="0"/>
              <a:t>http://www.w3.org/TR/html4/loose.dtd"&gt;</a:t>
            </a:r>
          </a:p>
          <a:p>
            <a:pPr marL="609036" lvl="1" indent="0">
              <a:buNone/>
            </a:pPr>
            <a:endParaRPr lang="pt-BR" sz="1800" i="1" dirty="0" smtClean="0"/>
          </a:p>
          <a:p>
            <a:pPr marL="609036" lvl="1" indent="0">
              <a:buNone/>
            </a:pPr>
            <a:endParaRPr lang="pt-BR" sz="1800" i="1" dirty="0" smtClean="0"/>
          </a:p>
          <a:p>
            <a:pPr lvl="1"/>
            <a:endParaRPr lang="pt-BR" sz="1800" i="1" dirty="0" smtClean="0"/>
          </a:p>
        </p:txBody>
      </p:sp>
    </p:spTree>
    <p:extLst>
      <p:ext uri="{BB962C8B-B14F-4D97-AF65-F5344CB8AC3E}">
        <p14:creationId xmlns:p14="http://schemas.microsoft.com/office/powerpoint/2010/main" val="1007080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																</a:t>
            </a:r>
            <a:r>
              <a:rPr lang="en-US" b="0" dirty="0" err="1" smtClean="0"/>
              <a:t>Contd</a:t>
            </a:r>
            <a:r>
              <a:rPr lang="en-US" b="0" dirty="0" smtClean="0"/>
              <a:t>…</a:t>
            </a:r>
            <a:endParaRPr lang="en-US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32907" lvl="1" indent="0">
              <a:buNone/>
            </a:pPr>
            <a:r>
              <a:rPr lang="en-US" sz="1800" dirty="0"/>
              <a:t>&lt;</a:t>
            </a:r>
            <a:r>
              <a:rPr lang="en-US" sz="1800" dirty="0" err="1"/>
              <a:t>f:view</a:t>
            </a:r>
            <a:r>
              <a:rPr lang="en-US" sz="1800" dirty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&lt;html&gt;</a:t>
            </a:r>
          </a:p>
          <a:p>
            <a:pPr marL="532907" lvl="1" indent="0">
              <a:buNone/>
            </a:pPr>
            <a:r>
              <a:rPr lang="en-US" sz="1800" dirty="0"/>
              <a:t>&lt;head&gt;</a:t>
            </a:r>
          </a:p>
          <a:p>
            <a:pPr marL="532907" lvl="1" indent="0">
              <a:buNone/>
            </a:pPr>
            <a:r>
              <a:rPr lang="en-US" sz="1800" dirty="0"/>
              <a:t>&lt;meta http-</a:t>
            </a:r>
            <a:r>
              <a:rPr lang="en-US" sz="1800" dirty="0" err="1"/>
              <a:t>equiv</a:t>
            </a:r>
            <a:r>
              <a:rPr lang="en-US" sz="1800" dirty="0"/>
              <a:t>=</a:t>
            </a:r>
            <a:r>
              <a:rPr lang="en-US" sz="1800" i="1" dirty="0"/>
              <a:t>"Content-Type" content="text/html; charset=ISO-8859-1"&gt;</a:t>
            </a:r>
          </a:p>
          <a:p>
            <a:pPr marL="532907" lvl="1" indent="0">
              <a:buNone/>
            </a:pPr>
            <a:r>
              <a:rPr lang="en-US" sz="1800" dirty="0"/>
              <a:t>&lt;title&gt;Insert title here&lt;/title&gt;</a:t>
            </a:r>
          </a:p>
          <a:p>
            <a:pPr marL="532907" lvl="1" indent="0">
              <a:buNone/>
            </a:pPr>
            <a:r>
              <a:rPr lang="en-US" sz="1800" dirty="0"/>
              <a:t>&lt;/head&gt;</a:t>
            </a:r>
          </a:p>
          <a:p>
            <a:pPr marL="532907" lvl="1" indent="0">
              <a:buNone/>
            </a:pPr>
            <a:r>
              <a:rPr lang="en-US" sz="1800" dirty="0"/>
              <a:t>&lt;body&gt;</a:t>
            </a:r>
          </a:p>
          <a:p>
            <a:pPr marL="532907" lvl="1" indent="0">
              <a:buNone/>
            </a:pPr>
            <a:r>
              <a:rPr lang="en-US" sz="1800" dirty="0"/>
              <a:t>&lt;center&gt;&lt;</a:t>
            </a:r>
            <a:r>
              <a:rPr lang="en-US" sz="1800" dirty="0" err="1"/>
              <a:t>br</a:t>
            </a:r>
            <a:r>
              <a:rPr lang="en-US" sz="1800" dirty="0"/>
              <a:t>&gt;&lt;</a:t>
            </a:r>
            <a:r>
              <a:rPr lang="en-US" sz="1800" dirty="0" err="1"/>
              <a:t>br</a:t>
            </a:r>
            <a:r>
              <a:rPr lang="en-US" sz="1800" dirty="0" smtClean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&lt;</a:t>
            </a:r>
            <a:r>
              <a:rPr lang="en-US" sz="1800" dirty="0" err="1"/>
              <a:t>h:form</a:t>
            </a:r>
            <a:r>
              <a:rPr lang="en-US" sz="1800" dirty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 &lt;</a:t>
            </a:r>
            <a:r>
              <a:rPr lang="en-US" sz="1800" dirty="0" err="1"/>
              <a:t>h:outputLabel</a:t>
            </a:r>
            <a:r>
              <a:rPr lang="en-US" sz="1800" dirty="0"/>
              <a:t> value=</a:t>
            </a:r>
            <a:r>
              <a:rPr lang="en-US" sz="1800" i="1" dirty="0"/>
              <a:t>"</a:t>
            </a:r>
            <a:r>
              <a:rPr lang="en-US" sz="1800" i="1" dirty="0" err="1"/>
              <a:t>UserName</a:t>
            </a:r>
            <a:r>
              <a:rPr lang="en-US" sz="1800" i="1" dirty="0"/>
              <a:t>:" &gt;&lt;/</a:t>
            </a:r>
            <a:r>
              <a:rPr lang="en-US" sz="1800" i="1" dirty="0" err="1"/>
              <a:t>h:outputLabel</a:t>
            </a:r>
            <a:r>
              <a:rPr lang="en-US" sz="1800" i="1" dirty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&lt;</a:t>
            </a:r>
            <a:r>
              <a:rPr lang="en-US" sz="1800" dirty="0" err="1"/>
              <a:t>h:inputText</a:t>
            </a:r>
            <a:r>
              <a:rPr lang="en-US" sz="1800" dirty="0"/>
              <a:t>  value=</a:t>
            </a:r>
            <a:r>
              <a:rPr lang="en-US" sz="1800" i="1" dirty="0"/>
              <a:t>"#{</a:t>
            </a:r>
            <a:r>
              <a:rPr lang="en-US" sz="1800" i="1" dirty="0" err="1"/>
              <a:t>logb.username</a:t>
            </a:r>
            <a:r>
              <a:rPr lang="en-US" sz="1800" i="1" dirty="0"/>
              <a:t> }" required="true" id="username" </a:t>
            </a:r>
            <a:r>
              <a:rPr lang="en-US" sz="1800" i="1" dirty="0" err="1"/>
              <a:t>requiredMessage</a:t>
            </a:r>
            <a:r>
              <a:rPr lang="en-US" sz="1800" i="1" dirty="0"/>
              <a:t>="Username </a:t>
            </a:r>
            <a:r>
              <a:rPr lang="en-US" sz="1800" i="1" dirty="0" err="1"/>
              <a:t>can'nt</a:t>
            </a:r>
            <a:r>
              <a:rPr lang="en-US" sz="1800" i="1" dirty="0"/>
              <a:t> be empty"&gt;&lt;/</a:t>
            </a:r>
            <a:r>
              <a:rPr lang="en-US" sz="1800" i="1" dirty="0" err="1"/>
              <a:t>h:inputText</a:t>
            </a:r>
            <a:r>
              <a:rPr lang="en-US" sz="1800" i="1" dirty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&lt;</a:t>
            </a:r>
            <a:r>
              <a:rPr lang="en-US" sz="1800" dirty="0" err="1"/>
              <a:t>h:message</a:t>
            </a:r>
            <a:r>
              <a:rPr lang="en-US" sz="1800" dirty="0"/>
              <a:t>  for=</a:t>
            </a:r>
            <a:r>
              <a:rPr lang="en-US" sz="1800" i="1" dirty="0"/>
              <a:t>"username" style="</a:t>
            </a:r>
            <a:r>
              <a:rPr lang="en-US" sz="1800" i="1" dirty="0" err="1"/>
              <a:t>color:red</a:t>
            </a:r>
            <a:r>
              <a:rPr lang="en-US" sz="1800" i="1" dirty="0"/>
              <a:t>"&gt;&lt;/</a:t>
            </a:r>
            <a:r>
              <a:rPr lang="en-US" sz="1800" i="1" dirty="0" err="1"/>
              <a:t>h:message</a:t>
            </a:r>
            <a:r>
              <a:rPr lang="en-US" sz="1800" i="1" dirty="0"/>
              <a:t>&gt;&lt;</a:t>
            </a:r>
            <a:r>
              <a:rPr lang="en-US" sz="1800" i="1" dirty="0" err="1"/>
              <a:t>br</a:t>
            </a:r>
            <a:r>
              <a:rPr lang="en-US" sz="1800" i="1" dirty="0"/>
              <a:t>&gt;</a:t>
            </a:r>
          </a:p>
          <a:p>
            <a:pPr marL="532907" lvl="1" indent="0">
              <a:buNone/>
            </a:pPr>
            <a:endParaRPr lang="en-US" sz="1800" dirty="0"/>
          </a:p>
          <a:p>
            <a:endParaRPr lang="en-US" sz="18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3023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	</a:t>
            </a:r>
            <a:r>
              <a:rPr lang="en-US" sz="2400" b="0" dirty="0" smtClean="0"/>
              <a:t>	                  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</a:t>
            </a:r>
            <a:endParaRPr lang="en-US" sz="24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32907" lvl="1" indent="0">
              <a:buNone/>
            </a:pPr>
            <a:r>
              <a:rPr lang="en-US" sz="1800" dirty="0" smtClean="0"/>
              <a:t>&lt;</a:t>
            </a:r>
            <a:r>
              <a:rPr lang="en-US" sz="1800" dirty="0" err="1"/>
              <a:t>h:outputLabel</a:t>
            </a:r>
            <a:r>
              <a:rPr lang="en-US" sz="1800" dirty="0"/>
              <a:t> value=</a:t>
            </a:r>
            <a:r>
              <a:rPr lang="en-US" sz="1800" i="1" dirty="0"/>
              <a:t>"Password:"&gt;&lt;/</a:t>
            </a:r>
            <a:r>
              <a:rPr lang="en-US" sz="1800" i="1" dirty="0" err="1"/>
              <a:t>h:outputLabel</a:t>
            </a:r>
            <a:r>
              <a:rPr lang="en-US" sz="1800" i="1" dirty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&lt;</a:t>
            </a:r>
            <a:r>
              <a:rPr lang="en-US" sz="1800" dirty="0" err="1"/>
              <a:t>h:inputSecret</a:t>
            </a:r>
            <a:r>
              <a:rPr lang="en-US" sz="1800" dirty="0"/>
              <a:t> value=</a:t>
            </a:r>
            <a:r>
              <a:rPr lang="en-US" sz="1800" i="1" dirty="0"/>
              <a:t>"#{</a:t>
            </a:r>
            <a:r>
              <a:rPr lang="en-US" sz="1800" i="1" dirty="0" err="1"/>
              <a:t>logb.password</a:t>
            </a:r>
            <a:r>
              <a:rPr lang="en-US" sz="1800" i="1" dirty="0"/>
              <a:t> }" id="password" required="true" </a:t>
            </a:r>
            <a:r>
              <a:rPr lang="en-US" sz="1800" i="1" dirty="0" err="1"/>
              <a:t>requiredMessage</a:t>
            </a:r>
            <a:r>
              <a:rPr lang="en-US" sz="1800" i="1" dirty="0"/>
              <a:t>="Password </a:t>
            </a:r>
            <a:r>
              <a:rPr lang="en-US" sz="1800" i="1" dirty="0" err="1"/>
              <a:t>can'nt</a:t>
            </a:r>
            <a:r>
              <a:rPr lang="en-US" sz="1800" i="1" dirty="0"/>
              <a:t> be empty"&gt;&lt;/</a:t>
            </a:r>
            <a:r>
              <a:rPr lang="en-US" sz="1800" i="1" dirty="0" err="1"/>
              <a:t>h:inputSecret</a:t>
            </a:r>
            <a:r>
              <a:rPr lang="en-US" sz="1800" i="1" dirty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&lt;</a:t>
            </a:r>
            <a:r>
              <a:rPr lang="en-US" sz="1800" dirty="0" err="1"/>
              <a:t>h:message</a:t>
            </a:r>
            <a:r>
              <a:rPr lang="en-US" sz="1800" dirty="0"/>
              <a:t> for=</a:t>
            </a:r>
            <a:r>
              <a:rPr lang="en-US" sz="1800" i="1" dirty="0"/>
              <a:t>"password" style="</a:t>
            </a:r>
            <a:r>
              <a:rPr lang="en-US" sz="1800" i="1" dirty="0" err="1"/>
              <a:t>color:red</a:t>
            </a:r>
            <a:r>
              <a:rPr lang="en-US" sz="1800" i="1" dirty="0"/>
              <a:t>"&gt;&lt;/</a:t>
            </a:r>
            <a:r>
              <a:rPr lang="en-US" sz="1800" i="1" dirty="0" err="1"/>
              <a:t>h:message</a:t>
            </a:r>
            <a:r>
              <a:rPr lang="en-US" sz="1800" i="1" dirty="0"/>
              <a:t>&gt;&lt;</a:t>
            </a:r>
            <a:r>
              <a:rPr lang="en-US" sz="1800" i="1" dirty="0" err="1"/>
              <a:t>br</a:t>
            </a:r>
            <a:r>
              <a:rPr lang="en-US" sz="1800" i="1" dirty="0" smtClean="0"/>
              <a:t>&gt;</a:t>
            </a:r>
          </a:p>
          <a:p>
            <a:pPr marL="532907" lvl="1" indent="0">
              <a:buNone/>
            </a:pPr>
            <a:r>
              <a:rPr lang="en-US" sz="1800" dirty="0" smtClean="0"/>
              <a:t>&lt;/</a:t>
            </a:r>
            <a:r>
              <a:rPr lang="en-US" sz="1800" dirty="0" err="1"/>
              <a:t>h:form</a:t>
            </a:r>
            <a:r>
              <a:rPr lang="en-US" sz="1800" dirty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&lt;/center&gt;</a:t>
            </a:r>
          </a:p>
          <a:p>
            <a:pPr marL="532907" lvl="1" indent="0">
              <a:buNone/>
            </a:pPr>
            <a:r>
              <a:rPr lang="en-US" sz="1800" dirty="0"/>
              <a:t>&lt;/body&gt;</a:t>
            </a:r>
          </a:p>
          <a:p>
            <a:pPr marL="532907" lvl="1" indent="0">
              <a:buNone/>
            </a:pPr>
            <a:r>
              <a:rPr lang="en-US" sz="1800" dirty="0"/>
              <a:t>&lt;/html&gt;</a:t>
            </a:r>
          </a:p>
          <a:p>
            <a:pPr marL="532907" lvl="1" indent="0">
              <a:buNone/>
            </a:pPr>
            <a:r>
              <a:rPr lang="en-US" sz="1800" dirty="0"/>
              <a:t>&lt;/</a:t>
            </a:r>
            <a:r>
              <a:rPr lang="en-US" sz="1800" dirty="0" err="1"/>
              <a:t>f:view</a:t>
            </a:r>
            <a:r>
              <a:rPr lang="en-US" sz="1800" dirty="0"/>
              <a:t>&gt;</a:t>
            </a:r>
          </a:p>
          <a:p>
            <a:pPr marL="0" indent="0">
              <a:buNone/>
            </a:pPr>
            <a:endParaRPr lang="en-US" sz="1800" i="1" dirty="0"/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4846683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			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</a:t>
            </a:r>
            <a:endParaRPr lang="en-US" sz="24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 smtClean="0"/>
              <a:t>Create a Managed Bean class as LoginBean.java</a:t>
            </a:r>
          </a:p>
          <a:p>
            <a:pPr marL="0" indent="0">
              <a:buNone/>
            </a:pPr>
            <a:endParaRPr lang="en-US" sz="1800" dirty="0" smtClean="0"/>
          </a:p>
          <a:p>
            <a:pPr marL="532907" lvl="1" indent="0">
              <a:buNone/>
            </a:pPr>
            <a:r>
              <a:rPr lang="en-US" sz="1800" dirty="0" smtClean="0"/>
              <a:t>package </a:t>
            </a:r>
            <a:r>
              <a:rPr lang="en-US" sz="1800" dirty="0"/>
              <a:t>Model;</a:t>
            </a:r>
          </a:p>
          <a:p>
            <a:pPr marL="532907" lvl="1" indent="0">
              <a:buNone/>
            </a:pPr>
            <a:r>
              <a:rPr lang="en-US" sz="1800" dirty="0" smtClean="0"/>
              <a:t>import </a:t>
            </a:r>
            <a:r>
              <a:rPr lang="en-US" sz="1800" dirty="0" err="1"/>
              <a:t>javax.faces.bean.ManagedBean</a:t>
            </a:r>
            <a:r>
              <a:rPr lang="en-US" sz="1800" dirty="0"/>
              <a:t>;</a:t>
            </a:r>
          </a:p>
          <a:p>
            <a:pPr marL="532907" lvl="1" indent="0">
              <a:buNone/>
            </a:pPr>
            <a:r>
              <a:rPr lang="en-US" sz="1800" dirty="0"/>
              <a:t>import </a:t>
            </a:r>
            <a:r>
              <a:rPr lang="en-US" sz="1800" dirty="0" err="1"/>
              <a:t>javax.faces.bean.RequestScoped</a:t>
            </a:r>
            <a:r>
              <a:rPr lang="en-US" sz="1800" dirty="0"/>
              <a:t>;</a:t>
            </a:r>
          </a:p>
          <a:p>
            <a:pPr marL="532907" lvl="1" indent="0">
              <a:buNone/>
            </a:pPr>
            <a:endParaRPr lang="en-US" sz="1800" dirty="0"/>
          </a:p>
          <a:p>
            <a:pPr marL="532907" lvl="1" indent="0">
              <a:buNone/>
            </a:pPr>
            <a:r>
              <a:rPr lang="en-US" sz="1800" dirty="0"/>
              <a:t>@</a:t>
            </a:r>
            <a:r>
              <a:rPr lang="en-US" sz="1800" dirty="0" err="1"/>
              <a:t>ManagedBean</a:t>
            </a:r>
            <a:r>
              <a:rPr lang="en-US" sz="1800" dirty="0"/>
              <a:t>(name="</a:t>
            </a:r>
            <a:r>
              <a:rPr lang="en-US" sz="1800" dirty="0" err="1"/>
              <a:t>logb</a:t>
            </a:r>
            <a:r>
              <a:rPr lang="en-US" sz="1800" dirty="0"/>
              <a:t>")</a:t>
            </a:r>
          </a:p>
          <a:p>
            <a:pPr marL="532907" lvl="1" indent="0">
              <a:buNone/>
            </a:pPr>
            <a:r>
              <a:rPr lang="en-US" sz="1800" dirty="0"/>
              <a:t>@</a:t>
            </a:r>
            <a:r>
              <a:rPr lang="en-US" sz="1800" dirty="0" err="1"/>
              <a:t>RequestScoped</a:t>
            </a:r>
            <a:endParaRPr lang="en-US" sz="1800" dirty="0"/>
          </a:p>
          <a:p>
            <a:pPr marL="532907" lvl="1" indent="0">
              <a:buNone/>
            </a:pPr>
            <a:r>
              <a:rPr lang="en-US" sz="1800" dirty="0"/>
              <a:t>public class </a:t>
            </a:r>
            <a:r>
              <a:rPr lang="en-US" sz="1800" dirty="0" err="1"/>
              <a:t>LoginBean</a:t>
            </a:r>
            <a:r>
              <a:rPr lang="en-US" sz="1800" dirty="0"/>
              <a:t> {</a:t>
            </a:r>
          </a:p>
          <a:p>
            <a:pPr marL="532907" lvl="1" indent="0">
              <a:buNone/>
            </a:pPr>
            <a:r>
              <a:rPr lang="en-US" sz="1800" dirty="0"/>
              <a:t>String username;</a:t>
            </a:r>
          </a:p>
          <a:p>
            <a:pPr marL="532907" lvl="1" indent="0">
              <a:buNone/>
            </a:pPr>
            <a:r>
              <a:rPr lang="en-US" sz="1800" dirty="0"/>
              <a:t>String password;</a:t>
            </a:r>
          </a:p>
          <a:p>
            <a:pPr marL="532907" lvl="1" indent="0">
              <a:buNone/>
            </a:pPr>
            <a:r>
              <a:rPr lang="en-US" sz="1800" dirty="0"/>
              <a:t>String date;</a:t>
            </a:r>
          </a:p>
          <a:p>
            <a:pPr marL="0" indent="0"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367176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							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</a:t>
            </a:r>
            <a:endParaRPr lang="en-US" sz="24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532907" lvl="1" indent="0">
              <a:buNone/>
            </a:pPr>
            <a:r>
              <a:rPr lang="en-US" sz="1400" dirty="0"/>
              <a:t>public String </a:t>
            </a:r>
            <a:r>
              <a:rPr lang="en-US" sz="1400" dirty="0" err="1"/>
              <a:t>getDate</a:t>
            </a:r>
            <a:r>
              <a:rPr lang="en-US" sz="1400" dirty="0"/>
              <a:t>() {</a:t>
            </a:r>
          </a:p>
          <a:p>
            <a:pPr marL="532907" lvl="1" indent="0">
              <a:buNone/>
            </a:pPr>
            <a:r>
              <a:rPr lang="en-US" sz="1400" dirty="0"/>
              <a:t>	return date;</a:t>
            </a:r>
          </a:p>
          <a:p>
            <a:pPr marL="532907" lvl="1" indent="0">
              <a:buNone/>
            </a:pPr>
            <a:r>
              <a:rPr lang="en-US" sz="1400" dirty="0"/>
              <a:t>}</a:t>
            </a:r>
          </a:p>
          <a:p>
            <a:pPr marL="532907" lvl="1" indent="0">
              <a:buNone/>
            </a:pPr>
            <a:r>
              <a:rPr lang="en-US" sz="1400" dirty="0"/>
              <a:t>public void </a:t>
            </a:r>
            <a:r>
              <a:rPr lang="en-US" sz="1400" dirty="0" err="1"/>
              <a:t>setDate</a:t>
            </a:r>
            <a:r>
              <a:rPr lang="en-US" sz="1400" dirty="0"/>
              <a:t>(String date) {</a:t>
            </a:r>
          </a:p>
          <a:p>
            <a:pPr marL="532907" lvl="1" indent="0">
              <a:buNone/>
            </a:pPr>
            <a:r>
              <a:rPr lang="en-US" sz="1400" dirty="0"/>
              <a:t>	</a:t>
            </a:r>
            <a:r>
              <a:rPr lang="en-US" sz="1400" dirty="0" err="1"/>
              <a:t>this.date</a:t>
            </a:r>
            <a:r>
              <a:rPr lang="en-US" sz="1400" dirty="0"/>
              <a:t> = date;</a:t>
            </a:r>
          </a:p>
          <a:p>
            <a:pPr marL="532907" lvl="1" indent="0">
              <a:buNone/>
            </a:pPr>
            <a:r>
              <a:rPr lang="en-US" sz="1400" dirty="0"/>
              <a:t>}</a:t>
            </a:r>
          </a:p>
          <a:p>
            <a:pPr marL="532907" lvl="1" indent="0">
              <a:buNone/>
            </a:pPr>
            <a:r>
              <a:rPr lang="en-US" sz="1400" dirty="0"/>
              <a:t>public String </a:t>
            </a:r>
            <a:r>
              <a:rPr lang="en-US" sz="1400" dirty="0" err="1"/>
              <a:t>getUsername</a:t>
            </a:r>
            <a:r>
              <a:rPr lang="en-US" sz="1400" dirty="0"/>
              <a:t>() {</a:t>
            </a:r>
          </a:p>
          <a:p>
            <a:pPr marL="532907" lvl="1" indent="0">
              <a:buNone/>
            </a:pPr>
            <a:r>
              <a:rPr lang="en-US" sz="1400" dirty="0"/>
              <a:t>	return username;</a:t>
            </a:r>
          </a:p>
          <a:p>
            <a:pPr marL="532907" lvl="1" indent="0">
              <a:buNone/>
            </a:pPr>
            <a:r>
              <a:rPr lang="en-US" sz="1400" dirty="0"/>
              <a:t>}</a:t>
            </a:r>
          </a:p>
          <a:p>
            <a:pPr marL="532907" lvl="1" indent="0">
              <a:buNone/>
            </a:pPr>
            <a:r>
              <a:rPr lang="en-US" sz="1400" dirty="0"/>
              <a:t>public void </a:t>
            </a:r>
            <a:r>
              <a:rPr lang="en-US" sz="1400" dirty="0" err="1"/>
              <a:t>setUsername</a:t>
            </a:r>
            <a:r>
              <a:rPr lang="en-US" sz="1400" dirty="0"/>
              <a:t>(String username) {</a:t>
            </a:r>
          </a:p>
          <a:p>
            <a:pPr marL="532907" lvl="1" indent="0">
              <a:buNone/>
            </a:pPr>
            <a:r>
              <a:rPr lang="en-US" sz="1400" dirty="0"/>
              <a:t>	</a:t>
            </a:r>
            <a:r>
              <a:rPr lang="en-US" sz="1400" dirty="0" err="1"/>
              <a:t>this.username</a:t>
            </a:r>
            <a:r>
              <a:rPr lang="en-US" sz="1400" dirty="0"/>
              <a:t> = username;</a:t>
            </a:r>
          </a:p>
          <a:p>
            <a:pPr marL="532907" lvl="1" indent="0">
              <a:buNone/>
            </a:pPr>
            <a:r>
              <a:rPr lang="en-US" sz="1400" dirty="0"/>
              <a:t>}</a:t>
            </a:r>
          </a:p>
          <a:p>
            <a:pPr marL="532907" lvl="1" indent="0">
              <a:buNone/>
            </a:pPr>
            <a:r>
              <a:rPr lang="en-US" sz="1400" dirty="0"/>
              <a:t>public String </a:t>
            </a:r>
            <a:r>
              <a:rPr lang="en-US" sz="1400" dirty="0" err="1"/>
              <a:t>getPassword</a:t>
            </a:r>
            <a:r>
              <a:rPr lang="en-US" sz="1400" dirty="0"/>
              <a:t>() {</a:t>
            </a:r>
          </a:p>
          <a:p>
            <a:pPr marL="532907" lvl="1" indent="0">
              <a:buNone/>
            </a:pPr>
            <a:r>
              <a:rPr lang="en-US" sz="1400" dirty="0"/>
              <a:t>	return password;</a:t>
            </a:r>
          </a:p>
          <a:p>
            <a:pPr marL="532907" lvl="1" indent="0">
              <a:buNone/>
            </a:pPr>
            <a:r>
              <a:rPr lang="en-US" sz="1400" dirty="0"/>
              <a:t>}</a:t>
            </a:r>
          </a:p>
          <a:p>
            <a:pPr marL="532907" lvl="1" indent="0">
              <a:buNone/>
            </a:pPr>
            <a:r>
              <a:rPr lang="en-US" sz="1400" dirty="0"/>
              <a:t>public void </a:t>
            </a:r>
            <a:r>
              <a:rPr lang="en-US" sz="1400" dirty="0" err="1"/>
              <a:t>setPassword</a:t>
            </a:r>
            <a:r>
              <a:rPr lang="en-US" sz="1400" dirty="0"/>
              <a:t>(String password) {</a:t>
            </a:r>
          </a:p>
          <a:p>
            <a:pPr marL="532907" lvl="1" indent="0">
              <a:buNone/>
            </a:pPr>
            <a:r>
              <a:rPr lang="en-US" sz="1400" dirty="0"/>
              <a:t>	</a:t>
            </a:r>
            <a:r>
              <a:rPr lang="en-US" sz="1400" dirty="0" err="1"/>
              <a:t>this.password</a:t>
            </a:r>
            <a:r>
              <a:rPr lang="en-US" sz="1400" dirty="0"/>
              <a:t> = password;</a:t>
            </a:r>
          </a:p>
          <a:p>
            <a:pPr marL="532907" lvl="1" indent="0">
              <a:buNone/>
            </a:pPr>
            <a:r>
              <a:rPr lang="en-US" sz="1400" dirty="0"/>
              <a:t>}</a:t>
            </a:r>
          </a:p>
          <a:p>
            <a:pPr marL="532907" lvl="1" indent="0">
              <a:buNone/>
            </a:pPr>
            <a:r>
              <a:rPr lang="en-US" sz="1400" dirty="0"/>
              <a:t>}</a:t>
            </a:r>
          </a:p>
          <a:p>
            <a:pPr marL="532907" lvl="1" indent="0">
              <a:buNone/>
            </a:pPr>
            <a:endParaRPr lang="en-US" sz="1400" dirty="0"/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6429621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US" sz="1800" dirty="0" smtClean="0"/>
              <a:t>Create a </a:t>
            </a:r>
            <a:r>
              <a:rPr lang="en-US" sz="1800" dirty="0" err="1" smtClean="0"/>
              <a:t>Success.jsp</a:t>
            </a:r>
            <a:r>
              <a:rPr lang="en-US" sz="1800" dirty="0" smtClean="0"/>
              <a:t> file</a:t>
            </a:r>
          </a:p>
          <a:p>
            <a:pPr marL="0" indent="0">
              <a:buNone/>
            </a:pPr>
            <a:endParaRPr lang="en-US" sz="1800" dirty="0" smtClean="0"/>
          </a:p>
          <a:p>
            <a:pPr marL="532907" lvl="1" indent="0">
              <a:buNone/>
            </a:pPr>
            <a:r>
              <a:rPr lang="en-US" sz="1800" dirty="0" smtClean="0"/>
              <a:t>&lt;</a:t>
            </a:r>
            <a:r>
              <a:rPr lang="en-US" sz="1800" dirty="0" err="1"/>
              <a:t>f:view</a:t>
            </a:r>
            <a:r>
              <a:rPr lang="en-US" sz="1800" dirty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&lt;html&gt;</a:t>
            </a:r>
          </a:p>
          <a:p>
            <a:pPr marL="532907" lvl="1" indent="0">
              <a:buNone/>
            </a:pPr>
            <a:r>
              <a:rPr lang="en-US" sz="1800" dirty="0"/>
              <a:t>&lt;head&gt;</a:t>
            </a:r>
          </a:p>
          <a:p>
            <a:pPr marL="532907" lvl="1" indent="0">
              <a:buNone/>
            </a:pPr>
            <a:r>
              <a:rPr lang="en-US" sz="1800" dirty="0"/>
              <a:t>&lt;meta http-</a:t>
            </a:r>
            <a:r>
              <a:rPr lang="en-US" sz="1800" dirty="0" err="1"/>
              <a:t>equiv</a:t>
            </a:r>
            <a:r>
              <a:rPr lang="en-US" sz="1800" dirty="0"/>
              <a:t>=</a:t>
            </a:r>
            <a:r>
              <a:rPr lang="en-US" sz="1800" i="1" dirty="0"/>
              <a:t>"Content-Type" content="text/html; charset=ISO-8859-1"&gt;</a:t>
            </a:r>
          </a:p>
          <a:p>
            <a:pPr marL="532907" lvl="1" indent="0">
              <a:buNone/>
            </a:pPr>
            <a:r>
              <a:rPr lang="en-US" sz="1800" dirty="0"/>
              <a:t>&lt;title&gt;Insert title here&lt;/title&gt;</a:t>
            </a:r>
          </a:p>
          <a:p>
            <a:pPr marL="532907" lvl="1" indent="0">
              <a:buNone/>
            </a:pPr>
            <a:r>
              <a:rPr lang="en-US" sz="1800" dirty="0"/>
              <a:t>&lt;/head&gt;</a:t>
            </a:r>
          </a:p>
          <a:p>
            <a:pPr marL="532907" lvl="1" indent="0">
              <a:buNone/>
            </a:pPr>
            <a:r>
              <a:rPr lang="en-US" sz="1800" dirty="0"/>
              <a:t>&lt;body&gt; </a:t>
            </a:r>
          </a:p>
          <a:p>
            <a:pPr marL="532907" lvl="1" indent="0">
              <a:buNone/>
            </a:pPr>
            <a:r>
              <a:rPr lang="en-US" sz="1800" dirty="0"/>
              <a:t>&lt;</a:t>
            </a:r>
            <a:r>
              <a:rPr lang="en-US" sz="1800" dirty="0" err="1"/>
              <a:t>h:outputText</a:t>
            </a:r>
            <a:r>
              <a:rPr lang="en-US" sz="1800" dirty="0"/>
              <a:t>  value=</a:t>
            </a:r>
            <a:r>
              <a:rPr lang="en-US" sz="1800" i="1" dirty="0"/>
              <a:t>"#{</a:t>
            </a:r>
            <a:r>
              <a:rPr lang="en-US" sz="1800" i="1" dirty="0" err="1"/>
              <a:t>logb.username</a:t>
            </a:r>
            <a:r>
              <a:rPr lang="en-US" sz="1800" i="1" dirty="0"/>
              <a:t>}"&gt;&lt;/</a:t>
            </a:r>
            <a:r>
              <a:rPr lang="en-US" sz="1800" i="1" dirty="0" err="1"/>
              <a:t>h:outputText</a:t>
            </a:r>
            <a:r>
              <a:rPr lang="en-US" sz="1800" i="1" dirty="0"/>
              <a:t>&gt;&lt;</a:t>
            </a:r>
            <a:r>
              <a:rPr lang="en-US" sz="1800" i="1" dirty="0" err="1"/>
              <a:t>br</a:t>
            </a:r>
            <a:r>
              <a:rPr lang="en-US" sz="1800" i="1" dirty="0"/>
              <a:t>&gt;</a:t>
            </a:r>
          </a:p>
          <a:p>
            <a:pPr marL="532907" lvl="1" indent="0">
              <a:buNone/>
            </a:pPr>
            <a:r>
              <a:rPr lang="en-US" sz="1800" dirty="0" err="1"/>
              <a:t>successfullly</a:t>
            </a:r>
            <a:r>
              <a:rPr lang="en-US" sz="1800" dirty="0"/>
              <a:t> logged!!!!!!!!!!!!&lt;</a:t>
            </a:r>
            <a:r>
              <a:rPr lang="en-US" sz="1800" dirty="0" err="1"/>
              <a:t>br</a:t>
            </a:r>
            <a:r>
              <a:rPr lang="en-US" sz="1800" dirty="0"/>
              <a:t>&gt;</a:t>
            </a:r>
          </a:p>
          <a:p>
            <a:pPr marL="532907" lvl="1" indent="0">
              <a:buNone/>
            </a:pPr>
            <a:r>
              <a:rPr lang="en-US" sz="1800" dirty="0"/>
              <a:t>&lt;</a:t>
            </a:r>
            <a:r>
              <a:rPr lang="en-US" sz="1800" dirty="0" err="1"/>
              <a:t>h:outputText</a:t>
            </a:r>
            <a:r>
              <a:rPr lang="en-US" sz="1800" dirty="0"/>
              <a:t> value=</a:t>
            </a:r>
            <a:r>
              <a:rPr lang="en-US" sz="1800" i="1" dirty="0"/>
              <a:t>"#{</a:t>
            </a:r>
            <a:r>
              <a:rPr lang="en-US" sz="1800" i="1" dirty="0" err="1"/>
              <a:t>logb.date</a:t>
            </a:r>
            <a:r>
              <a:rPr lang="en-US" sz="1800" i="1" dirty="0"/>
              <a:t>}"&gt;&lt;/</a:t>
            </a:r>
            <a:r>
              <a:rPr lang="en-US" sz="1800" i="1" dirty="0" err="1"/>
              <a:t>h:outputText</a:t>
            </a:r>
            <a:r>
              <a:rPr lang="en-US" sz="1800" i="1" dirty="0"/>
              <a:t>&gt; </a:t>
            </a:r>
          </a:p>
          <a:p>
            <a:pPr marL="532907" lvl="1" indent="0">
              <a:buNone/>
            </a:pPr>
            <a:r>
              <a:rPr lang="en-US" sz="1800" dirty="0"/>
              <a:t>&lt;/body&gt;</a:t>
            </a:r>
          </a:p>
          <a:p>
            <a:pPr marL="532907" lvl="1" indent="0">
              <a:buNone/>
            </a:pPr>
            <a:r>
              <a:rPr lang="en-US" sz="1800" dirty="0"/>
              <a:t>&lt;/html&gt;</a:t>
            </a:r>
          </a:p>
          <a:p>
            <a:pPr marL="532907" lvl="1" indent="0">
              <a:buNone/>
            </a:pPr>
            <a:r>
              <a:rPr lang="en-US" sz="1800" dirty="0"/>
              <a:t>&lt;/</a:t>
            </a:r>
            <a:r>
              <a:rPr lang="en-US" sz="1800" dirty="0" err="1"/>
              <a:t>f:view</a:t>
            </a:r>
            <a:r>
              <a:rPr lang="en-US" sz="18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9001621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2800" dirty="0" smtClean="0"/>
              <a:t>Form Execution</a:t>
            </a:r>
            <a:endParaRPr lang="en-US" sz="2800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252" y="1710049"/>
            <a:ext cx="6370803" cy="25002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0795" y="1522529"/>
            <a:ext cx="5557651" cy="3250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2577" y="4144489"/>
            <a:ext cx="5830784" cy="236319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467212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948081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400" dirty="0"/>
              <a:t>JSF </a:t>
            </a:r>
            <a:r>
              <a:rPr lang="en-US" sz="2400" dirty="0" smtClean="0"/>
              <a:t>FRAMEWORK</a:t>
            </a:r>
            <a:br>
              <a:rPr lang="en-US" sz="2400" dirty="0" smtClean="0"/>
            </a:br>
            <a:r>
              <a:rPr lang="en-US" sz="2400" dirty="0" smtClean="0"/>
              <a:t>                          					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….</a:t>
            </a:r>
            <a:endParaRPr lang="en-US" sz="2400" dirty="0"/>
          </a:p>
        </p:txBody>
      </p:sp>
      <p:pic>
        <p:nvPicPr>
          <p:cNvPr id="4" name="Content Placeholder 3" descr="C:\Users\31410\Desktop\jsf_architectute.jpg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35035" y="1389413"/>
            <a:ext cx="8431480" cy="461950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3490967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								                  	                                                         </a:t>
            </a:r>
            <a:r>
              <a:rPr lang="en-US" sz="2700" b="0" dirty="0" err="1" smtClean="0"/>
              <a:t>Contd</a:t>
            </a:r>
            <a:r>
              <a:rPr lang="en-US" sz="2200" b="0" dirty="0" smtClean="0"/>
              <a:t>….</a:t>
            </a:r>
            <a:endParaRPr lang="en-US" sz="2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controllers  is </a:t>
            </a:r>
            <a:r>
              <a:rPr lang="en-US" dirty="0"/>
              <a:t>used to perform user actions</a:t>
            </a:r>
            <a:r>
              <a:rPr lang="en-US" dirty="0" smtClean="0"/>
              <a:t>.</a:t>
            </a:r>
          </a:p>
          <a:p>
            <a:endParaRPr lang="en-US" dirty="0" smtClean="0"/>
          </a:p>
          <a:p>
            <a:r>
              <a:rPr lang="en-US" dirty="0" smtClean="0"/>
              <a:t>UI </a:t>
            </a:r>
            <a:r>
              <a:rPr lang="en-US" dirty="0"/>
              <a:t>can be created by </a:t>
            </a:r>
            <a:r>
              <a:rPr lang="en-US" dirty="0" smtClean="0"/>
              <a:t>JSF components  or  JSP pages.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business logic can be utilized by managed beans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faces-config.xml is used to configure the Managed bean.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9484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pPr marL="1827108" lvl="3" indent="0">
              <a:buNone/>
            </a:pPr>
            <a:endParaRPr lang="en-US" dirty="0" smtClean="0"/>
          </a:p>
          <a:p>
            <a:pPr marL="1827108" lvl="3" indent="0">
              <a:buNone/>
            </a:pPr>
            <a:r>
              <a:rPr lang="en-US" dirty="0"/>
              <a:t>	</a:t>
            </a:r>
            <a:r>
              <a:rPr lang="en-US" dirty="0" smtClean="0"/>
              <a:t>	</a:t>
            </a:r>
            <a:r>
              <a:rPr lang="en-US" dirty="0"/>
              <a:t>	</a:t>
            </a:r>
            <a:r>
              <a:rPr lang="en-US" dirty="0" smtClean="0"/>
              <a:t>	</a:t>
            </a:r>
          </a:p>
          <a:p>
            <a:pPr marL="1827108" lvl="3" indent="0">
              <a:buNone/>
            </a:pPr>
            <a:r>
              <a:rPr lang="en-US" sz="2400" b="1" dirty="0" smtClean="0"/>
              <a:t>			</a:t>
            </a:r>
            <a:r>
              <a:rPr lang="en-US" sz="2800" b="1" dirty="0" smtClean="0"/>
              <a:t>JSF- LIFE CYCLE</a:t>
            </a: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29907648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dirty="0"/>
              <a:t>JSF- LIFE CYCLE </a:t>
            </a:r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>	</a:t>
            </a:r>
            <a:r>
              <a:rPr lang="en-US" dirty="0" smtClean="0"/>
              <a:t>					            </a:t>
            </a:r>
            <a:r>
              <a:rPr lang="en-US" sz="2700" b="0" dirty="0" err="1" smtClean="0"/>
              <a:t>Contd</a:t>
            </a:r>
            <a:r>
              <a:rPr lang="en-US" sz="2700" b="0" dirty="0" smtClean="0"/>
              <a:t>….</a:t>
            </a:r>
            <a:r>
              <a:rPr lang="en-US" sz="2700" b="0" dirty="0"/>
              <a:t/>
            </a:r>
            <a:br>
              <a:rPr lang="en-US" sz="2700" b="0" dirty="0"/>
            </a:br>
            <a:endParaRPr lang="en-US" sz="2700" b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Blip>
                <a:blip r:embed="rId3"/>
              </a:buBlip>
            </a:pPr>
            <a:r>
              <a:rPr lang="en-US" sz="1900" b="1" dirty="0"/>
              <a:t>RESTORE VIEW PHASE</a:t>
            </a:r>
            <a:r>
              <a:rPr lang="en-US" sz="1900" b="1" dirty="0" smtClean="0"/>
              <a:t>:</a:t>
            </a:r>
          </a:p>
          <a:p>
            <a:pPr marL="0" indent="0">
              <a:buNone/>
            </a:pPr>
            <a:endParaRPr lang="en-US" sz="1900" b="1" dirty="0"/>
          </a:p>
          <a:p>
            <a:pPr lvl="1"/>
            <a:r>
              <a:rPr lang="en-US" sz="1633" dirty="0" smtClean="0"/>
              <a:t>The </a:t>
            </a:r>
            <a:r>
              <a:rPr lang="en-US" sz="1633" dirty="0"/>
              <a:t>view of the requested page with the required UI components is generated</a:t>
            </a:r>
            <a:r>
              <a:rPr lang="en-US" sz="1633" dirty="0" smtClean="0"/>
              <a:t>.</a:t>
            </a:r>
          </a:p>
          <a:p>
            <a:endParaRPr lang="en-US" sz="1900" dirty="0"/>
          </a:p>
          <a:p>
            <a:pPr lvl="1"/>
            <a:r>
              <a:rPr lang="en-US" sz="1633" dirty="0" smtClean="0"/>
              <a:t>If </a:t>
            </a:r>
            <a:r>
              <a:rPr lang="en-US" sz="1633" dirty="0"/>
              <a:t>the request for a page is made for the first time, the life cycle proceeds to the render response phase and displays the page</a:t>
            </a:r>
            <a:r>
              <a:rPr lang="en-US" sz="1633" dirty="0" smtClean="0"/>
              <a:t>.</a:t>
            </a:r>
          </a:p>
          <a:p>
            <a:endParaRPr lang="en-US" sz="1900" dirty="0" smtClean="0"/>
          </a:p>
          <a:p>
            <a:pPr marL="0" indent="0">
              <a:buNone/>
            </a:pPr>
            <a:endParaRPr lang="en-US" sz="1900" dirty="0"/>
          </a:p>
          <a:p>
            <a:pPr>
              <a:buBlip>
                <a:blip r:embed="rId3"/>
              </a:buBlip>
            </a:pPr>
            <a:r>
              <a:rPr lang="en-US" sz="1900" b="1" dirty="0"/>
              <a:t>APPLY REQUEST VALUES PHASE</a:t>
            </a:r>
            <a:r>
              <a:rPr lang="en-US" sz="1900" b="1" dirty="0" smtClean="0"/>
              <a:t>:</a:t>
            </a:r>
          </a:p>
          <a:p>
            <a:pPr marL="0" indent="0">
              <a:buNone/>
            </a:pPr>
            <a:endParaRPr lang="en-US" sz="1900" b="1" dirty="0"/>
          </a:p>
          <a:p>
            <a:pPr lvl="1"/>
            <a:r>
              <a:rPr lang="en-US" sz="1633" dirty="0"/>
              <a:t>This view is sent to the server for processing as a request that contains values of the UI components as its parameter.</a:t>
            </a:r>
          </a:p>
          <a:p>
            <a:pPr marL="0" indent="0">
              <a:buNone/>
            </a:pPr>
            <a:endParaRPr lang="en-US" sz="1900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75435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2400" dirty="0"/>
              <a:t>JSF- LIFE </a:t>
            </a:r>
            <a:r>
              <a:rPr lang="en-US" sz="2400" dirty="0" smtClean="0"/>
              <a:t>CYCLE</a:t>
            </a:r>
            <a:br>
              <a:rPr lang="en-US" sz="2400" dirty="0" smtClean="0"/>
            </a:br>
            <a:r>
              <a:rPr lang="en-US" sz="2400" dirty="0"/>
              <a:t> </a:t>
            </a:r>
            <a:r>
              <a:rPr lang="en-US" sz="2400" dirty="0" smtClean="0"/>
              <a:t>                                                                                        </a:t>
            </a:r>
            <a:r>
              <a:rPr lang="en-US" sz="2400" b="0" dirty="0" err="1" smtClean="0"/>
              <a:t>Contd</a:t>
            </a:r>
            <a:r>
              <a:rPr lang="en-US" sz="2400" b="0" dirty="0" smtClean="0"/>
              <a:t>….</a:t>
            </a:r>
            <a:r>
              <a:rPr lang="en-US" sz="2400" b="0" dirty="0"/>
              <a:t/>
            </a:r>
            <a:br>
              <a:rPr lang="en-US" sz="2400" b="0" dirty="0"/>
            </a:br>
            <a:endParaRPr lang="en-US" sz="2400" dirty="0"/>
          </a:p>
        </p:txBody>
      </p:sp>
      <p:pic>
        <p:nvPicPr>
          <p:cNvPr id="4" name="Content Placeholder 3" descr="C:\Users\31410\Desktop\JSF-lifecycle.gif"/>
          <p:cNvPicPr>
            <a:picLocks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0036" y="1769423"/>
            <a:ext cx="8847117" cy="4286993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0177430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Hexaware color">
      <a:dk1>
        <a:srgbClr val="002F5F"/>
      </a:dk1>
      <a:lt1>
        <a:srgbClr val="FFFFFF"/>
      </a:lt1>
      <a:dk2>
        <a:srgbClr val="F37E20"/>
      </a:dk2>
      <a:lt2>
        <a:srgbClr val="5F5F5F"/>
      </a:lt2>
      <a:accent1>
        <a:srgbClr val="7F7F7F"/>
      </a:accent1>
      <a:accent2>
        <a:srgbClr val="AAC8E3"/>
      </a:accent2>
      <a:accent3>
        <a:srgbClr val="FDB813"/>
      </a:accent3>
      <a:accent4>
        <a:srgbClr val="0074EA"/>
      </a:accent4>
      <a:accent5>
        <a:srgbClr val="F37E20"/>
      </a:accent5>
      <a:accent6>
        <a:srgbClr val="FDB813"/>
      </a:accent6>
      <a:hlink>
        <a:srgbClr val="D5EAFF"/>
      </a:hlink>
      <a:folHlink>
        <a:srgbClr val="DFDFDF"/>
      </a:folHlink>
    </a:clrScheme>
    <a:fontScheme name="Hexaware font">
      <a:majorFont>
        <a:latin typeface="HelveticaNeue Condensed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ＭＳ Ｐゴシック"/>
            <a:cs typeface="ＭＳ Ｐゴシック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ＭＳ Ｐゴシック"/>
            <a:cs typeface="ＭＳ Ｐゴシック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5031A67AD61C42943EAA7E3CD69BB5" ma:contentTypeVersion="27" ma:contentTypeDescription="Create a new document." ma:contentTypeScope="" ma:versionID="0049ff18c62cc56b8344e730804c165f">
  <xsd:schema xmlns:xsd="http://www.w3.org/2001/XMLSchema" xmlns:xs="http://www.w3.org/2001/XMLSchema" xmlns:p="http://schemas.microsoft.com/office/2006/metadata/properties" xmlns:ns3="83f541c1-93d0-4555-909e-9278fdf60e09" xmlns:ns4="b18187cb-8916-4058-bf8c-5a14975cbd53" targetNamespace="http://schemas.microsoft.com/office/2006/metadata/properties" ma:root="true" ma:fieldsID="effc5c766fea21256dc953216e535961" ns3:_="" ns4:_="">
    <xsd:import namespace="83f541c1-93d0-4555-909e-9278fdf60e09"/>
    <xsd:import namespace="b18187cb-8916-4058-bf8c-5a14975cbd53"/>
    <xsd:element name="properties">
      <xsd:complexType>
        <xsd:sequence>
          <xsd:element name="documentManagement">
            <xsd:complexType>
              <xsd:all>
                <xsd:element ref="ns3:Document_x0020_Status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f541c1-93d0-4555-909e-9278fdf60e09" elementFormDefault="qualified">
    <xsd:import namespace="http://schemas.microsoft.com/office/2006/documentManagement/types"/>
    <xsd:import namespace="http://schemas.microsoft.com/office/infopath/2007/PartnerControls"/>
    <xsd:element name="Document_x0020_Status" ma:index="9" nillable="true" ma:displayName="Document Status" ma:default="New" ma:format="Dropdown" ma:internalName="Document_x0020_Status">
      <xsd:simpleType>
        <xsd:restriction base="dms:Choice">
          <xsd:enumeration value="New"/>
          <xsd:enumeration value="Approved"/>
          <xsd:enumeration value="Due for Revision"/>
          <xsd:enumeration value="Revis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b18187cb-8916-4058-bf8c-5a14975cbd53" elementFormDefault="qualified">
    <xsd:import namespace="http://schemas.microsoft.com/office/2006/documentManagement/types"/>
    <xsd:import namespace="http://schemas.microsoft.com/office/infopath/2007/PartnerControls"/>
    <xsd:element name="TaxCatchAll" ma:index="10" nillable="true" ma:displayName="Taxonomy Catch All Column" ma:hidden="true" ma:list="{023eb8f7-4ab3-4572-aed0-ecdb357c8046}" ma:internalName="TaxCatchAll" ma:showField="CatchAllData" ma:web="bfceae84-e637-4bce-973f-0a9a0545e26b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8" ma:displayName="Author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haredContentType xmlns="Microsoft.SharePoint.Taxonomy.ContentTypeSync" SourceId="2427474e-60f8-4f75-abfc-98841d67cf98" ContentTypeId="0x01" PreviousValue="false"/>
</file>

<file path=customXml/item4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TaxCatchAll xmlns="b18187cb-8916-4058-bf8c-5a14975cbd53"/>
    <Document_x0020_Status xmlns="83f541c1-93d0-4555-909e-9278fdf60e09">New</Document_x0020_Status>
  </documentManagement>
</p:properties>
</file>

<file path=customXml/itemProps1.xml><?xml version="1.0" encoding="utf-8"?>
<ds:datastoreItem xmlns:ds="http://schemas.openxmlformats.org/officeDocument/2006/customXml" ds:itemID="{B16443D1-47D9-4024-838A-1DF609F0692D}"/>
</file>

<file path=customXml/itemProps2.xml><?xml version="1.0" encoding="utf-8"?>
<ds:datastoreItem xmlns:ds="http://schemas.openxmlformats.org/officeDocument/2006/customXml" ds:itemID="{C6A81696-BFCA-4801-B531-C563E885CAF8}"/>
</file>

<file path=customXml/itemProps3.xml><?xml version="1.0" encoding="utf-8"?>
<ds:datastoreItem xmlns:ds="http://schemas.openxmlformats.org/officeDocument/2006/customXml" ds:itemID="{E25A960F-FC0A-4948-9908-48098625B34C}"/>
</file>

<file path=customXml/itemProps4.xml><?xml version="1.0" encoding="utf-8"?>
<ds:datastoreItem xmlns:ds="http://schemas.openxmlformats.org/officeDocument/2006/customXml" ds:itemID="{176DE921-7B81-43C4-ACFA-4E1AB7057985}"/>
</file>

<file path=docProps/app.xml><?xml version="1.0" encoding="utf-8"?>
<Properties xmlns="http://schemas.openxmlformats.org/officeDocument/2006/extended-properties" xmlns:vt="http://schemas.openxmlformats.org/officeDocument/2006/docPropsVTypes">
  <Template>Q3 2014 Board Meeting v4 November 2 2014</Template>
  <TotalTime>7581</TotalTime>
  <Words>1839</Words>
  <Application>Microsoft Office PowerPoint</Application>
  <PresentationFormat>Custom</PresentationFormat>
  <Paragraphs>536</Paragraphs>
  <Slides>47</Slides>
  <Notes>5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49" baseType="lpstr">
      <vt:lpstr>Blank Presentation</vt:lpstr>
      <vt:lpstr>Packager Shell Object</vt:lpstr>
      <vt:lpstr>JAVA SERVER FACES</vt:lpstr>
      <vt:lpstr>COURSE OBJECTIVE</vt:lpstr>
      <vt:lpstr>PowerPoint Presentation</vt:lpstr>
      <vt:lpstr>JSF FRAMEWORK                                                                                  Contd……                                                     </vt:lpstr>
      <vt:lpstr>JSF FRAMEWORK                                Contd….</vt:lpstr>
      <vt:lpstr>                                                                                    Contd….</vt:lpstr>
      <vt:lpstr>PowerPoint Presentation</vt:lpstr>
      <vt:lpstr>JSF- LIFE CYCLE                    Contd…. </vt:lpstr>
      <vt:lpstr>JSF- LIFE CYCLE                                                                                          Contd…. </vt:lpstr>
      <vt:lpstr>JSF- LIFE CYCLE                                                                                  Contd…. </vt:lpstr>
      <vt:lpstr>                                 Contd…. </vt:lpstr>
      <vt:lpstr>PowerPoint Presentation</vt:lpstr>
      <vt:lpstr>COMPONENTS OF A JSF APPLICATION               Contd…           </vt:lpstr>
      <vt:lpstr>                                                                            Contd…. </vt:lpstr>
      <vt:lpstr>                                 Contd…. </vt:lpstr>
      <vt:lpstr>PowerPoint Presentation</vt:lpstr>
      <vt:lpstr>JSF TAG LIBRARIES </vt:lpstr>
      <vt:lpstr>PowerPoint Presentation</vt:lpstr>
      <vt:lpstr>   HTML TAG LIBRARY                                               Contd…..</vt:lpstr>
      <vt:lpstr>       Contd….</vt:lpstr>
      <vt:lpstr>                  Contd…..</vt:lpstr>
      <vt:lpstr>                Contd…..</vt:lpstr>
      <vt:lpstr>           Contd……</vt:lpstr>
      <vt:lpstr>                           Contd…..</vt:lpstr>
      <vt:lpstr>                           Contd…..</vt:lpstr>
      <vt:lpstr>PowerPoint Presentation</vt:lpstr>
      <vt:lpstr>CORE TAG LIBRARY                                                                     Contd…..</vt:lpstr>
      <vt:lpstr> Validators Tag                                                                                           Contd…..</vt:lpstr>
      <vt:lpstr>Convertor Tags</vt:lpstr>
      <vt:lpstr>PowerPoint Presentation</vt:lpstr>
      <vt:lpstr>MANAGED BEAN </vt:lpstr>
      <vt:lpstr>SCOPES OF MANAGED BEAN                                                                   Contd……</vt:lpstr>
      <vt:lpstr>MANAGED BEAN </vt:lpstr>
      <vt:lpstr>CONFIGURING MANAGED  BEANS </vt:lpstr>
      <vt:lpstr> faces-config.xml  </vt:lpstr>
      <vt:lpstr> ANNOTATIONS </vt:lpstr>
      <vt:lpstr>BINDING MANAGED BEANS WITH UI COMPONENTS </vt:lpstr>
      <vt:lpstr>EXAMPLE OF MANAGED BEAN                                                                       Contd….</vt:lpstr>
      <vt:lpstr>Steps to create UI using JSF:        Contd…</vt:lpstr>
      <vt:lpstr>                Contd…</vt:lpstr>
      <vt:lpstr>                Contd…</vt:lpstr>
      <vt:lpstr>                        Contd…</vt:lpstr>
      <vt:lpstr>       Contd…</vt:lpstr>
      <vt:lpstr>       Contd…</vt:lpstr>
      <vt:lpstr>PowerPoint Presentation</vt:lpstr>
      <vt:lpstr>Form Execution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Investor Update Q4 2014</dc:title>
  <dc:creator>benjamin</dc:creator>
  <cp:lastModifiedBy>Vimala R</cp:lastModifiedBy>
  <cp:revision>592</cp:revision>
  <dcterms:created xsi:type="dcterms:W3CDTF">2014-11-02T05:32:32Z</dcterms:created>
  <dcterms:modified xsi:type="dcterms:W3CDTF">2015-08-27T11:36:01Z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0x010100B65031A67AD61C42943EAA7E3CD69BB5</vt:lpwstr>
  </property>
</Properties>
</file>

<file path=docProps/thumbnail.jpeg>
</file>